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21"/>
  </p:notes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mn-cs"/>
      </a:defRPr>
    </a:lvl5pPr>
    <a:lvl6pPr marL="2286000" algn="l" defTabSz="457200" rtl="0" eaLnBrk="1" latinLnBrk="0" hangingPunct="1">
      <a:defRPr kern="1200">
        <a:solidFill>
          <a:schemeClr val="tx1"/>
        </a:solidFill>
        <a:latin typeface="Tahoma" charset="0"/>
        <a:ea typeface="ＭＳ Ｐゴシック" charset="0"/>
        <a:cs typeface="+mn-cs"/>
      </a:defRPr>
    </a:lvl6pPr>
    <a:lvl7pPr marL="2743200" algn="l" defTabSz="457200" rtl="0" eaLnBrk="1" latinLnBrk="0" hangingPunct="1">
      <a:defRPr kern="1200">
        <a:solidFill>
          <a:schemeClr val="tx1"/>
        </a:solidFill>
        <a:latin typeface="Tahoma" charset="0"/>
        <a:ea typeface="ＭＳ Ｐゴシック" charset="0"/>
        <a:cs typeface="+mn-cs"/>
      </a:defRPr>
    </a:lvl7pPr>
    <a:lvl8pPr marL="3200400" algn="l" defTabSz="457200" rtl="0" eaLnBrk="1" latinLnBrk="0" hangingPunct="1">
      <a:defRPr kern="1200">
        <a:solidFill>
          <a:schemeClr val="tx1"/>
        </a:solidFill>
        <a:latin typeface="Tahoma" charset="0"/>
        <a:ea typeface="ＭＳ Ｐゴシック" charset="0"/>
        <a:cs typeface="+mn-cs"/>
      </a:defRPr>
    </a:lvl8pPr>
    <a:lvl9pPr marL="3657600" algn="l" defTabSz="457200" rtl="0" eaLnBrk="1" latinLnBrk="0" hangingPunct="1">
      <a:defRPr kern="1200">
        <a:solidFill>
          <a:schemeClr val="tx1"/>
        </a:solidFill>
        <a:latin typeface="Tahoma"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3" autoAdjust="0"/>
    <p:restoredTop sz="96875" autoAdjust="0"/>
  </p:normalViewPr>
  <p:slideViewPr>
    <p:cSldViewPr>
      <p:cViewPr>
        <p:scale>
          <a:sx n="75" d="100"/>
          <a:sy n="75" d="100"/>
        </p:scale>
        <p:origin x="-1832" y="-80"/>
      </p:cViewPr>
      <p:guideLst>
        <p:guide orient="horz" pos="2160"/>
        <p:guide pos="2880"/>
      </p:guideLst>
    </p:cSldViewPr>
  </p:slideViewPr>
  <p:outlineViewPr>
    <p:cViewPr>
      <p:scale>
        <a:sx n="33" d="100"/>
        <a:sy n="33" d="100"/>
      </p:scale>
      <p:origin x="0" y="586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05C06B-568F-4A2C-B06C-FCC65BC332D3}"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9B85F95C-A8D7-46F2-B054-E44317F90E99}">
      <dgm:prSet phldrT="[Testo]" custT="1"/>
      <dgm:spPr/>
      <dgm:t>
        <a:bodyPr/>
        <a:lstStyle/>
        <a:p>
          <a:r>
            <a:rPr lang="en-GB" sz="2800" b="1" dirty="0" smtClean="0">
              <a:solidFill>
                <a:schemeClr val="tx1"/>
              </a:solidFill>
            </a:rPr>
            <a:t>e -PRS</a:t>
          </a:r>
          <a:endParaRPr lang="en-US" sz="2800" b="1" dirty="0">
            <a:solidFill>
              <a:schemeClr val="tx1"/>
            </a:solidFill>
          </a:endParaRPr>
        </a:p>
      </dgm:t>
    </dgm:pt>
    <dgm:pt modelId="{F0B48883-7C22-4EDC-A8E2-A06E268E48CC}" type="parTrans" cxnId="{8ACA6BB7-45AA-4507-A636-0236B56E0588}">
      <dgm:prSet/>
      <dgm:spPr/>
      <dgm:t>
        <a:bodyPr/>
        <a:lstStyle/>
        <a:p>
          <a:endParaRPr lang="en-US"/>
        </a:p>
      </dgm:t>
    </dgm:pt>
    <dgm:pt modelId="{C9B15E84-08A0-4780-BB69-438557B93C1B}" type="sibTrans" cxnId="{8ACA6BB7-45AA-4507-A636-0236B56E0588}">
      <dgm:prSet/>
      <dgm:spPr/>
      <dgm:t>
        <a:bodyPr/>
        <a:lstStyle/>
        <a:p>
          <a:endParaRPr lang="en-US"/>
        </a:p>
      </dgm:t>
    </dgm:pt>
    <dgm:pt modelId="{79C3C454-A51C-486D-BF2B-80AC83DCC0F4}">
      <dgm:prSet phldrT="[Testo]" custT="1"/>
      <dgm:spPr/>
      <dgm:t>
        <a:bodyPr/>
        <a:lstStyle/>
        <a:p>
          <a:r>
            <a:rPr lang="en-GB" sz="1200" b="1" dirty="0" smtClean="0">
              <a:solidFill>
                <a:schemeClr val="tx1"/>
              </a:solidFill>
            </a:rPr>
            <a:t>Civil Register</a:t>
          </a:r>
        </a:p>
        <a:p>
          <a:r>
            <a:rPr lang="en-GB" sz="1200" b="1" dirty="0" smtClean="0">
              <a:solidFill>
                <a:schemeClr val="tx1"/>
              </a:solidFill>
            </a:rPr>
            <a:t>Vital Register</a:t>
          </a:r>
        </a:p>
        <a:p>
          <a:r>
            <a:rPr lang="en-GB" sz="1200" b="1" dirty="0" smtClean="0">
              <a:solidFill>
                <a:schemeClr val="tx1"/>
              </a:solidFill>
            </a:rPr>
            <a:t>Voters Register</a:t>
          </a:r>
          <a:endParaRPr lang="en-US" sz="1200" b="1" dirty="0">
            <a:solidFill>
              <a:schemeClr val="tx1"/>
            </a:solidFill>
          </a:endParaRPr>
        </a:p>
      </dgm:t>
    </dgm:pt>
    <dgm:pt modelId="{248834B3-6C3E-417B-A7E3-DBFAC195421F}" type="parTrans" cxnId="{59891B2A-D765-4F52-B215-27EC5D69D980}">
      <dgm:prSet/>
      <dgm:spPr/>
      <dgm:t>
        <a:bodyPr/>
        <a:lstStyle/>
        <a:p>
          <a:endParaRPr lang="en-US"/>
        </a:p>
      </dgm:t>
    </dgm:pt>
    <dgm:pt modelId="{422FF9BB-0179-4F42-953D-3E6D68F5663B}" type="sibTrans" cxnId="{59891B2A-D765-4F52-B215-27EC5D69D980}">
      <dgm:prSet/>
      <dgm:spPr/>
      <dgm:t>
        <a:bodyPr/>
        <a:lstStyle/>
        <a:p>
          <a:endParaRPr lang="en-US"/>
        </a:p>
      </dgm:t>
    </dgm:pt>
    <dgm:pt modelId="{1ECEFFF4-0506-42C1-AA0A-FB37DD923EB9}">
      <dgm:prSet phldrT="[Testo]" custT="1"/>
      <dgm:spPr/>
      <dgm:t>
        <a:bodyPr/>
        <a:lstStyle/>
        <a:p>
          <a:r>
            <a:rPr lang="en-GB" sz="1400" b="1" dirty="0" smtClean="0">
              <a:solidFill>
                <a:schemeClr val="tx1"/>
              </a:solidFill>
            </a:rPr>
            <a:t>Education</a:t>
          </a:r>
          <a:r>
            <a:rPr lang="en-GB" sz="1200" b="1" dirty="0" smtClean="0">
              <a:solidFill>
                <a:schemeClr val="tx1"/>
              </a:solidFill>
            </a:rPr>
            <a:t> </a:t>
          </a:r>
          <a:endParaRPr lang="en-US" sz="1200" b="1" dirty="0">
            <a:solidFill>
              <a:schemeClr val="tx1"/>
            </a:solidFill>
          </a:endParaRPr>
        </a:p>
      </dgm:t>
    </dgm:pt>
    <dgm:pt modelId="{93E4C191-36C3-4A8D-B0EE-9D8A3025EF93}" type="parTrans" cxnId="{595D5D56-DB3A-4EB7-BDE4-E5A7AAD677D8}">
      <dgm:prSet/>
      <dgm:spPr/>
      <dgm:t>
        <a:bodyPr/>
        <a:lstStyle/>
        <a:p>
          <a:endParaRPr lang="en-US"/>
        </a:p>
      </dgm:t>
    </dgm:pt>
    <dgm:pt modelId="{4501CF21-ED5F-42F0-B89E-B8BA9A934E4F}" type="sibTrans" cxnId="{595D5D56-DB3A-4EB7-BDE4-E5A7AAD677D8}">
      <dgm:prSet/>
      <dgm:spPr/>
      <dgm:t>
        <a:bodyPr/>
        <a:lstStyle/>
        <a:p>
          <a:endParaRPr lang="en-US"/>
        </a:p>
      </dgm:t>
    </dgm:pt>
    <dgm:pt modelId="{BED705D8-2FE2-4598-8295-21D94DE83765}">
      <dgm:prSet phldrT="[Testo]" custT="1"/>
      <dgm:spPr/>
      <dgm:t>
        <a:bodyPr/>
        <a:lstStyle/>
        <a:p>
          <a:r>
            <a:rPr lang="en-GB" sz="1400" b="1" dirty="0" smtClean="0">
              <a:solidFill>
                <a:schemeClr val="tx1"/>
              </a:solidFill>
            </a:rPr>
            <a:t>Revenue</a:t>
          </a:r>
          <a:endParaRPr lang="en-US" sz="1400" b="1" dirty="0">
            <a:solidFill>
              <a:schemeClr val="tx1"/>
            </a:solidFill>
          </a:endParaRPr>
        </a:p>
      </dgm:t>
    </dgm:pt>
    <dgm:pt modelId="{B4E30869-5174-4E6E-81A8-3CC1ED8C6FBB}" type="parTrans" cxnId="{CF60F25D-EEA4-4419-B812-B848B4BB0D47}">
      <dgm:prSet/>
      <dgm:spPr/>
      <dgm:t>
        <a:bodyPr/>
        <a:lstStyle/>
        <a:p>
          <a:endParaRPr lang="en-US"/>
        </a:p>
      </dgm:t>
    </dgm:pt>
    <dgm:pt modelId="{187FF851-6813-42CC-80FA-82482B44E440}" type="sibTrans" cxnId="{CF60F25D-EEA4-4419-B812-B848B4BB0D47}">
      <dgm:prSet/>
      <dgm:spPr/>
      <dgm:t>
        <a:bodyPr/>
        <a:lstStyle/>
        <a:p>
          <a:endParaRPr lang="en-US"/>
        </a:p>
      </dgm:t>
    </dgm:pt>
    <dgm:pt modelId="{1E913962-305C-46DC-B0F0-EC3AD4FD21FD}">
      <dgm:prSet phldrT="[Testo]" custT="1"/>
      <dgm:spPr/>
      <dgm:t>
        <a:bodyPr/>
        <a:lstStyle/>
        <a:p>
          <a:r>
            <a:rPr lang="en-GB" sz="1400" b="1" dirty="0" smtClean="0">
              <a:solidFill>
                <a:schemeClr val="tx1"/>
              </a:solidFill>
            </a:rPr>
            <a:t>Social Services </a:t>
          </a:r>
          <a:endParaRPr lang="en-US" sz="1400" b="1" dirty="0">
            <a:solidFill>
              <a:schemeClr val="tx1"/>
            </a:solidFill>
          </a:endParaRPr>
        </a:p>
      </dgm:t>
    </dgm:pt>
    <dgm:pt modelId="{26C32CC0-7651-4E00-BC8F-CE9CAA020A4B}" type="parTrans" cxnId="{B1388830-5976-483C-95F3-63A8A1D06BE3}">
      <dgm:prSet/>
      <dgm:spPr/>
      <dgm:t>
        <a:bodyPr/>
        <a:lstStyle/>
        <a:p>
          <a:endParaRPr lang="en-US"/>
        </a:p>
      </dgm:t>
    </dgm:pt>
    <dgm:pt modelId="{946AAFE6-5B50-4D11-B9C4-D172F53BF307}" type="sibTrans" cxnId="{B1388830-5976-483C-95F3-63A8A1D06BE3}">
      <dgm:prSet/>
      <dgm:spPr/>
      <dgm:t>
        <a:bodyPr/>
        <a:lstStyle/>
        <a:p>
          <a:endParaRPr lang="en-US"/>
        </a:p>
      </dgm:t>
    </dgm:pt>
    <dgm:pt modelId="{F48CEF08-FE13-48C6-AE78-D04E71EEB452}">
      <dgm:prSet custT="1"/>
      <dgm:spPr/>
      <dgm:t>
        <a:bodyPr/>
        <a:lstStyle/>
        <a:p>
          <a:r>
            <a:rPr lang="en-GB" sz="1400" b="1" dirty="0" smtClean="0">
              <a:solidFill>
                <a:schemeClr val="tx1"/>
              </a:solidFill>
            </a:rPr>
            <a:t>Health</a:t>
          </a:r>
          <a:endParaRPr lang="en-US" sz="1400" b="1" dirty="0">
            <a:solidFill>
              <a:schemeClr val="tx1"/>
            </a:solidFill>
          </a:endParaRPr>
        </a:p>
      </dgm:t>
    </dgm:pt>
    <dgm:pt modelId="{CC4B4937-AC0D-4E4F-A1F9-832A82082E8E}" type="parTrans" cxnId="{10ED9645-CC90-42C7-8D94-B4F4007F94D4}">
      <dgm:prSet/>
      <dgm:spPr/>
      <dgm:t>
        <a:bodyPr/>
        <a:lstStyle/>
        <a:p>
          <a:endParaRPr lang="en-US"/>
        </a:p>
      </dgm:t>
    </dgm:pt>
    <dgm:pt modelId="{8E5AFBF3-CCF2-4FF9-94DD-51207B316489}" type="sibTrans" cxnId="{10ED9645-CC90-42C7-8D94-B4F4007F94D4}">
      <dgm:prSet/>
      <dgm:spPr/>
      <dgm:t>
        <a:bodyPr/>
        <a:lstStyle/>
        <a:p>
          <a:endParaRPr lang="en-US"/>
        </a:p>
      </dgm:t>
    </dgm:pt>
    <dgm:pt modelId="{71B23D24-04D7-445F-8B48-21804AA264FA}">
      <dgm:prSet custT="1"/>
      <dgm:spPr/>
      <dgm:t>
        <a:bodyPr/>
        <a:lstStyle/>
        <a:p>
          <a:r>
            <a:rPr lang="en-GB" sz="1400" b="1" dirty="0" smtClean="0">
              <a:solidFill>
                <a:schemeClr val="tx1"/>
              </a:solidFill>
            </a:rPr>
            <a:t>Agriculture</a:t>
          </a:r>
          <a:endParaRPr lang="en-US" sz="1400" b="1" dirty="0">
            <a:solidFill>
              <a:schemeClr val="tx1"/>
            </a:solidFill>
          </a:endParaRPr>
        </a:p>
      </dgm:t>
    </dgm:pt>
    <dgm:pt modelId="{436735F2-4620-499D-ABED-FC93C9D2AD44}" type="parTrans" cxnId="{FFB1EC5D-A2E7-41FE-A955-F0C1BA5686A9}">
      <dgm:prSet/>
      <dgm:spPr/>
      <dgm:t>
        <a:bodyPr/>
        <a:lstStyle/>
        <a:p>
          <a:endParaRPr lang="en-US"/>
        </a:p>
      </dgm:t>
    </dgm:pt>
    <dgm:pt modelId="{866BF1D1-AF74-47BD-850D-95874E462877}" type="sibTrans" cxnId="{FFB1EC5D-A2E7-41FE-A955-F0C1BA5686A9}">
      <dgm:prSet/>
      <dgm:spPr/>
      <dgm:t>
        <a:bodyPr/>
        <a:lstStyle/>
        <a:p>
          <a:endParaRPr lang="en-US"/>
        </a:p>
      </dgm:t>
    </dgm:pt>
    <dgm:pt modelId="{FCA3FC1D-8B28-46C4-ABAA-091966D9BBA6}">
      <dgm:prSet custT="1"/>
      <dgm:spPr/>
      <dgm:t>
        <a:bodyPr/>
        <a:lstStyle/>
        <a:p>
          <a:r>
            <a:rPr lang="en-GB" sz="1400" b="1" dirty="0" smtClean="0">
              <a:solidFill>
                <a:schemeClr val="tx1"/>
              </a:solidFill>
            </a:rPr>
            <a:t>Security</a:t>
          </a:r>
          <a:endParaRPr lang="en-US" sz="1400" b="1" dirty="0">
            <a:solidFill>
              <a:schemeClr val="tx1"/>
            </a:solidFill>
          </a:endParaRPr>
        </a:p>
      </dgm:t>
    </dgm:pt>
    <dgm:pt modelId="{28FE3033-7F3B-4647-ABBE-94A165A41E18}" type="parTrans" cxnId="{1987EAAA-AC5E-4799-B4BF-26AE70F62F66}">
      <dgm:prSet/>
      <dgm:spPr/>
      <dgm:t>
        <a:bodyPr/>
        <a:lstStyle/>
        <a:p>
          <a:endParaRPr lang="en-US"/>
        </a:p>
      </dgm:t>
    </dgm:pt>
    <dgm:pt modelId="{3BDB4948-3FA4-47F1-AB20-A96752F38515}" type="sibTrans" cxnId="{1987EAAA-AC5E-4799-B4BF-26AE70F62F66}">
      <dgm:prSet/>
      <dgm:spPr/>
      <dgm:t>
        <a:bodyPr/>
        <a:lstStyle/>
        <a:p>
          <a:endParaRPr lang="en-US"/>
        </a:p>
      </dgm:t>
    </dgm:pt>
    <dgm:pt modelId="{00F9717A-C393-4092-B96F-A0C176BAC301}">
      <dgm:prSet custT="1"/>
      <dgm:spPr/>
      <dgm:t>
        <a:bodyPr/>
        <a:lstStyle/>
        <a:p>
          <a:r>
            <a:rPr lang="en-GB" sz="1400" b="1" dirty="0" smtClean="0">
              <a:solidFill>
                <a:schemeClr val="tx1"/>
              </a:solidFill>
            </a:rPr>
            <a:t>Governance</a:t>
          </a:r>
          <a:endParaRPr lang="en-US" sz="1400" b="1" dirty="0">
            <a:solidFill>
              <a:schemeClr val="tx1"/>
            </a:solidFill>
          </a:endParaRPr>
        </a:p>
      </dgm:t>
    </dgm:pt>
    <dgm:pt modelId="{FA3915C1-81D7-4BFC-BD4F-8DE2AC2457DB}" type="parTrans" cxnId="{0360A908-AECD-4FBF-AAB0-6E9BD7B953B7}">
      <dgm:prSet/>
      <dgm:spPr/>
      <dgm:t>
        <a:bodyPr/>
        <a:lstStyle/>
        <a:p>
          <a:endParaRPr lang="en-US"/>
        </a:p>
      </dgm:t>
    </dgm:pt>
    <dgm:pt modelId="{E678729B-68BC-4886-9DEE-EAD1DE33C480}" type="sibTrans" cxnId="{0360A908-AECD-4FBF-AAB0-6E9BD7B953B7}">
      <dgm:prSet/>
      <dgm:spPr/>
      <dgm:t>
        <a:bodyPr/>
        <a:lstStyle/>
        <a:p>
          <a:endParaRPr lang="en-US"/>
        </a:p>
      </dgm:t>
    </dgm:pt>
    <dgm:pt modelId="{4DBBDC00-9028-40FF-9A20-17FEFAD19037}" type="pres">
      <dgm:prSet presAssocID="{B805C06B-568F-4A2C-B06C-FCC65BC332D3}" presName="Name0" presStyleCnt="0">
        <dgm:presLayoutVars>
          <dgm:chMax val="1"/>
          <dgm:dir/>
          <dgm:animLvl val="ctr"/>
          <dgm:resizeHandles val="exact"/>
        </dgm:presLayoutVars>
      </dgm:prSet>
      <dgm:spPr/>
      <dgm:t>
        <a:bodyPr/>
        <a:lstStyle/>
        <a:p>
          <a:endParaRPr lang="en-US"/>
        </a:p>
      </dgm:t>
    </dgm:pt>
    <dgm:pt modelId="{CD449868-424D-4516-B871-A03DBBBC140E}" type="pres">
      <dgm:prSet presAssocID="{9B85F95C-A8D7-46F2-B054-E44317F90E99}" presName="centerShape" presStyleLbl="node0" presStyleIdx="0" presStyleCnt="1"/>
      <dgm:spPr/>
      <dgm:t>
        <a:bodyPr/>
        <a:lstStyle/>
        <a:p>
          <a:endParaRPr lang="en-US"/>
        </a:p>
      </dgm:t>
    </dgm:pt>
    <dgm:pt modelId="{099367D2-F9B9-45CB-A5CC-973E42A321F4}" type="pres">
      <dgm:prSet presAssocID="{248834B3-6C3E-417B-A7E3-DBFAC195421F}" presName="parTrans" presStyleLbl="sibTrans2D1" presStyleIdx="0" presStyleCnt="8"/>
      <dgm:spPr/>
      <dgm:t>
        <a:bodyPr/>
        <a:lstStyle/>
        <a:p>
          <a:endParaRPr lang="en-US"/>
        </a:p>
      </dgm:t>
    </dgm:pt>
    <dgm:pt modelId="{0568CF73-2FF6-4003-A75C-F17879E067ED}" type="pres">
      <dgm:prSet presAssocID="{248834B3-6C3E-417B-A7E3-DBFAC195421F}" presName="connectorText" presStyleLbl="sibTrans2D1" presStyleIdx="0" presStyleCnt="8"/>
      <dgm:spPr/>
      <dgm:t>
        <a:bodyPr/>
        <a:lstStyle/>
        <a:p>
          <a:endParaRPr lang="en-US"/>
        </a:p>
      </dgm:t>
    </dgm:pt>
    <dgm:pt modelId="{39F0CADD-189D-43E8-97E7-1215E7C3980B}" type="pres">
      <dgm:prSet presAssocID="{79C3C454-A51C-486D-BF2B-80AC83DCC0F4}" presName="node" presStyleLbl="node1" presStyleIdx="0" presStyleCnt="8">
        <dgm:presLayoutVars>
          <dgm:bulletEnabled val="1"/>
        </dgm:presLayoutVars>
      </dgm:prSet>
      <dgm:spPr/>
      <dgm:t>
        <a:bodyPr/>
        <a:lstStyle/>
        <a:p>
          <a:endParaRPr lang="en-US"/>
        </a:p>
      </dgm:t>
    </dgm:pt>
    <dgm:pt modelId="{5A5FF002-218B-4B36-8B8A-F3F9DB00446F}" type="pres">
      <dgm:prSet presAssocID="{93E4C191-36C3-4A8D-B0EE-9D8A3025EF93}" presName="parTrans" presStyleLbl="sibTrans2D1" presStyleIdx="1" presStyleCnt="8"/>
      <dgm:spPr/>
      <dgm:t>
        <a:bodyPr/>
        <a:lstStyle/>
        <a:p>
          <a:endParaRPr lang="en-US"/>
        </a:p>
      </dgm:t>
    </dgm:pt>
    <dgm:pt modelId="{F2F1CF52-56D9-4811-B1F9-FDFE95842059}" type="pres">
      <dgm:prSet presAssocID="{93E4C191-36C3-4A8D-B0EE-9D8A3025EF93}" presName="connectorText" presStyleLbl="sibTrans2D1" presStyleIdx="1" presStyleCnt="8"/>
      <dgm:spPr/>
      <dgm:t>
        <a:bodyPr/>
        <a:lstStyle/>
        <a:p>
          <a:endParaRPr lang="en-US"/>
        </a:p>
      </dgm:t>
    </dgm:pt>
    <dgm:pt modelId="{22FB069C-C8DA-4D5C-8B2F-CA29D366A0C8}" type="pres">
      <dgm:prSet presAssocID="{1ECEFFF4-0506-42C1-AA0A-FB37DD923EB9}" presName="node" presStyleLbl="node1" presStyleIdx="1" presStyleCnt="8">
        <dgm:presLayoutVars>
          <dgm:bulletEnabled val="1"/>
        </dgm:presLayoutVars>
      </dgm:prSet>
      <dgm:spPr/>
      <dgm:t>
        <a:bodyPr/>
        <a:lstStyle/>
        <a:p>
          <a:endParaRPr lang="en-US"/>
        </a:p>
      </dgm:t>
    </dgm:pt>
    <dgm:pt modelId="{1A0ED82D-5ECB-4860-A9FC-DC243C50B386}" type="pres">
      <dgm:prSet presAssocID="{CC4B4937-AC0D-4E4F-A1F9-832A82082E8E}" presName="parTrans" presStyleLbl="sibTrans2D1" presStyleIdx="2" presStyleCnt="8"/>
      <dgm:spPr/>
      <dgm:t>
        <a:bodyPr/>
        <a:lstStyle/>
        <a:p>
          <a:endParaRPr lang="en-US"/>
        </a:p>
      </dgm:t>
    </dgm:pt>
    <dgm:pt modelId="{336A68D6-3D5A-45E0-868E-6A5B18FBBA8D}" type="pres">
      <dgm:prSet presAssocID="{CC4B4937-AC0D-4E4F-A1F9-832A82082E8E}" presName="connectorText" presStyleLbl="sibTrans2D1" presStyleIdx="2" presStyleCnt="8"/>
      <dgm:spPr/>
      <dgm:t>
        <a:bodyPr/>
        <a:lstStyle/>
        <a:p>
          <a:endParaRPr lang="en-US"/>
        </a:p>
      </dgm:t>
    </dgm:pt>
    <dgm:pt modelId="{897CF5CB-2708-4FAB-9F82-E3CA187B5F64}" type="pres">
      <dgm:prSet presAssocID="{F48CEF08-FE13-48C6-AE78-D04E71EEB452}" presName="node" presStyleLbl="node1" presStyleIdx="2" presStyleCnt="8">
        <dgm:presLayoutVars>
          <dgm:bulletEnabled val="1"/>
        </dgm:presLayoutVars>
      </dgm:prSet>
      <dgm:spPr/>
      <dgm:t>
        <a:bodyPr/>
        <a:lstStyle/>
        <a:p>
          <a:endParaRPr lang="en-US"/>
        </a:p>
      </dgm:t>
    </dgm:pt>
    <dgm:pt modelId="{F38F1654-36F5-4E91-BE2C-35665C39FC51}" type="pres">
      <dgm:prSet presAssocID="{436735F2-4620-499D-ABED-FC93C9D2AD44}" presName="parTrans" presStyleLbl="sibTrans2D1" presStyleIdx="3" presStyleCnt="8"/>
      <dgm:spPr/>
      <dgm:t>
        <a:bodyPr/>
        <a:lstStyle/>
        <a:p>
          <a:endParaRPr lang="en-US"/>
        </a:p>
      </dgm:t>
    </dgm:pt>
    <dgm:pt modelId="{7C7F22EB-98CC-4CF6-AC5C-9AB701CF5680}" type="pres">
      <dgm:prSet presAssocID="{436735F2-4620-499D-ABED-FC93C9D2AD44}" presName="connectorText" presStyleLbl="sibTrans2D1" presStyleIdx="3" presStyleCnt="8"/>
      <dgm:spPr/>
      <dgm:t>
        <a:bodyPr/>
        <a:lstStyle/>
        <a:p>
          <a:endParaRPr lang="en-US"/>
        </a:p>
      </dgm:t>
    </dgm:pt>
    <dgm:pt modelId="{744D4B63-C2EE-4988-9138-CBD669F0001C}" type="pres">
      <dgm:prSet presAssocID="{71B23D24-04D7-445F-8B48-21804AA264FA}" presName="node" presStyleLbl="node1" presStyleIdx="3" presStyleCnt="8">
        <dgm:presLayoutVars>
          <dgm:bulletEnabled val="1"/>
        </dgm:presLayoutVars>
      </dgm:prSet>
      <dgm:spPr/>
      <dgm:t>
        <a:bodyPr/>
        <a:lstStyle/>
        <a:p>
          <a:endParaRPr lang="en-US"/>
        </a:p>
      </dgm:t>
    </dgm:pt>
    <dgm:pt modelId="{5EAC2F81-E591-4866-9564-00D963C31349}" type="pres">
      <dgm:prSet presAssocID="{28FE3033-7F3B-4647-ABBE-94A165A41E18}" presName="parTrans" presStyleLbl="sibTrans2D1" presStyleIdx="4" presStyleCnt="8"/>
      <dgm:spPr/>
      <dgm:t>
        <a:bodyPr/>
        <a:lstStyle/>
        <a:p>
          <a:endParaRPr lang="en-US"/>
        </a:p>
      </dgm:t>
    </dgm:pt>
    <dgm:pt modelId="{70E2B8B3-1680-4BC1-91B4-C06484E45052}" type="pres">
      <dgm:prSet presAssocID="{28FE3033-7F3B-4647-ABBE-94A165A41E18}" presName="connectorText" presStyleLbl="sibTrans2D1" presStyleIdx="4" presStyleCnt="8"/>
      <dgm:spPr/>
      <dgm:t>
        <a:bodyPr/>
        <a:lstStyle/>
        <a:p>
          <a:endParaRPr lang="en-US"/>
        </a:p>
      </dgm:t>
    </dgm:pt>
    <dgm:pt modelId="{C851ABA4-B96F-4F35-932A-AF815A35C39A}" type="pres">
      <dgm:prSet presAssocID="{FCA3FC1D-8B28-46C4-ABAA-091966D9BBA6}" presName="node" presStyleLbl="node1" presStyleIdx="4" presStyleCnt="8">
        <dgm:presLayoutVars>
          <dgm:bulletEnabled val="1"/>
        </dgm:presLayoutVars>
      </dgm:prSet>
      <dgm:spPr/>
      <dgm:t>
        <a:bodyPr/>
        <a:lstStyle/>
        <a:p>
          <a:endParaRPr lang="en-US"/>
        </a:p>
      </dgm:t>
    </dgm:pt>
    <dgm:pt modelId="{03176F6C-F456-4623-851D-ECEFD67336E5}" type="pres">
      <dgm:prSet presAssocID="{B4E30869-5174-4E6E-81A8-3CC1ED8C6FBB}" presName="parTrans" presStyleLbl="sibTrans2D1" presStyleIdx="5" presStyleCnt="8"/>
      <dgm:spPr/>
      <dgm:t>
        <a:bodyPr/>
        <a:lstStyle/>
        <a:p>
          <a:endParaRPr lang="en-US"/>
        </a:p>
      </dgm:t>
    </dgm:pt>
    <dgm:pt modelId="{F2E06B4A-9AC5-435D-B799-F0A4D6A9D4D8}" type="pres">
      <dgm:prSet presAssocID="{B4E30869-5174-4E6E-81A8-3CC1ED8C6FBB}" presName="connectorText" presStyleLbl="sibTrans2D1" presStyleIdx="5" presStyleCnt="8"/>
      <dgm:spPr/>
      <dgm:t>
        <a:bodyPr/>
        <a:lstStyle/>
        <a:p>
          <a:endParaRPr lang="en-US"/>
        </a:p>
      </dgm:t>
    </dgm:pt>
    <dgm:pt modelId="{DC5BFD99-A18C-4B7E-81A8-74D70571DCCA}" type="pres">
      <dgm:prSet presAssocID="{BED705D8-2FE2-4598-8295-21D94DE83765}" presName="node" presStyleLbl="node1" presStyleIdx="5" presStyleCnt="8">
        <dgm:presLayoutVars>
          <dgm:bulletEnabled val="1"/>
        </dgm:presLayoutVars>
      </dgm:prSet>
      <dgm:spPr/>
      <dgm:t>
        <a:bodyPr/>
        <a:lstStyle/>
        <a:p>
          <a:endParaRPr lang="en-US"/>
        </a:p>
      </dgm:t>
    </dgm:pt>
    <dgm:pt modelId="{65F40C48-E748-47E4-8C18-93178223ED64}" type="pres">
      <dgm:prSet presAssocID="{FA3915C1-81D7-4BFC-BD4F-8DE2AC2457DB}" presName="parTrans" presStyleLbl="sibTrans2D1" presStyleIdx="6" presStyleCnt="8"/>
      <dgm:spPr/>
      <dgm:t>
        <a:bodyPr/>
        <a:lstStyle/>
        <a:p>
          <a:endParaRPr lang="en-US"/>
        </a:p>
      </dgm:t>
    </dgm:pt>
    <dgm:pt modelId="{8E5D4C20-E06C-4AAD-AEB3-3994FE2BF292}" type="pres">
      <dgm:prSet presAssocID="{FA3915C1-81D7-4BFC-BD4F-8DE2AC2457DB}" presName="connectorText" presStyleLbl="sibTrans2D1" presStyleIdx="6" presStyleCnt="8"/>
      <dgm:spPr/>
      <dgm:t>
        <a:bodyPr/>
        <a:lstStyle/>
        <a:p>
          <a:endParaRPr lang="en-US"/>
        </a:p>
      </dgm:t>
    </dgm:pt>
    <dgm:pt modelId="{D15D6844-E3CE-4EB8-8958-E86996FACD47}" type="pres">
      <dgm:prSet presAssocID="{00F9717A-C393-4092-B96F-A0C176BAC301}" presName="node" presStyleLbl="node1" presStyleIdx="6" presStyleCnt="8" custRadScaleRad="101785" custRadScaleInc="-690">
        <dgm:presLayoutVars>
          <dgm:bulletEnabled val="1"/>
        </dgm:presLayoutVars>
      </dgm:prSet>
      <dgm:spPr/>
      <dgm:t>
        <a:bodyPr/>
        <a:lstStyle/>
        <a:p>
          <a:endParaRPr lang="en-US"/>
        </a:p>
      </dgm:t>
    </dgm:pt>
    <dgm:pt modelId="{EF87B3C8-5AA8-4661-8D8D-6D073E2EB600}" type="pres">
      <dgm:prSet presAssocID="{26C32CC0-7651-4E00-BC8F-CE9CAA020A4B}" presName="parTrans" presStyleLbl="sibTrans2D1" presStyleIdx="7" presStyleCnt="8"/>
      <dgm:spPr/>
      <dgm:t>
        <a:bodyPr/>
        <a:lstStyle/>
        <a:p>
          <a:endParaRPr lang="en-US"/>
        </a:p>
      </dgm:t>
    </dgm:pt>
    <dgm:pt modelId="{6E83D018-78C3-4829-A340-8E1EFFA7B0DA}" type="pres">
      <dgm:prSet presAssocID="{26C32CC0-7651-4E00-BC8F-CE9CAA020A4B}" presName="connectorText" presStyleLbl="sibTrans2D1" presStyleIdx="7" presStyleCnt="8"/>
      <dgm:spPr/>
      <dgm:t>
        <a:bodyPr/>
        <a:lstStyle/>
        <a:p>
          <a:endParaRPr lang="en-US"/>
        </a:p>
      </dgm:t>
    </dgm:pt>
    <dgm:pt modelId="{9478804C-2E03-4A23-BDA7-41C472A4C5D1}" type="pres">
      <dgm:prSet presAssocID="{1E913962-305C-46DC-B0F0-EC3AD4FD21FD}" presName="node" presStyleLbl="node1" presStyleIdx="7" presStyleCnt="8">
        <dgm:presLayoutVars>
          <dgm:bulletEnabled val="1"/>
        </dgm:presLayoutVars>
      </dgm:prSet>
      <dgm:spPr/>
      <dgm:t>
        <a:bodyPr/>
        <a:lstStyle/>
        <a:p>
          <a:endParaRPr lang="en-US"/>
        </a:p>
      </dgm:t>
    </dgm:pt>
  </dgm:ptLst>
  <dgm:cxnLst>
    <dgm:cxn modelId="{B1388830-5976-483C-95F3-63A8A1D06BE3}" srcId="{9B85F95C-A8D7-46F2-B054-E44317F90E99}" destId="{1E913962-305C-46DC-B0F0-EC3AD4FD21FD}" srcOrd="7" destOrd="0" parTransId="{26C32CC0-7651-4E00-BC8F-CE9CAA020A4B}" sibTransId="{946AAFE6-5B50-4D11-B9C4-D172F53BF307}"/>
    <dgm:cxn modelId="{8462A052-F6FC-BC48-82A3-B17700E8267F}" type="presOf" srcId="{248834B3-6C3E-417B-A7E3-DBFAC195421F}" destId="{099367D2-F9B9-45CB-A5CC-973E42A321F4}" srcOrd="0" destOrd="0" presId="urn:microsoft.com/office/officeart/2005/8/layout/radial5"/>
    <dgm:cxn modelId="{CF60F25D-EEA4-4419-B812-B848B4BB0D47}" srcId="{9B85F95C-A8D7-46F2-B054-E44317F90E99}" destId="{BED705D8-2FE2-4598-8295-21D94DE83765}" srcOrd="5" destOrd="0" parTransId="{B4E30869-5174-4E6E-81A8-3CC1ED8C6FBB}" sibTransId="{187FF851-6813-42CC-80FA-82482B44E440}"/>
    <dgm:cxn modelId="{FFB1EC5D-A2E7-41FE-A955-F0C1BA5686A9}" srcId="{9B85F95C-A8D7-46F2-B054-E44317F90E99}" destId="{71B23D24-04D7-445F-8B48-21804AA264FA}" srcOrd="3" destOrd="0" parTransId="{436735F2-4620-499D-ABED-FC93C9D2AD44}" sibTransId="{866BF1D1-AF74-47BD-850D-95874E462877}"/>
    <dgm:cxn modelId="{206A204A-E831-EB4E-BFFA-876B94E223C6}" type="presOf" srcId="{B805C06B-568F-4A2C-B06C-FCC65BC332D3}" destId="{4DBBDC00-9028-40FF-9A20-17FEFAD19037}" srcOrd="0" destOrd="0" presId="urn:microsoft.com/office/officeart/2005/8/layout/radial5"/>
    <dgm:cxn modelId="{505B71F3-F9B5-6D41-803C-51990FD83406}" type="presOf" srcId="{CC4B4937-AC0D-4E4F-A1F9-832A82082E8E}" destId="{336A68D6-3D5A-45E0-868E-6A5B18FBBA8D}" srcOrd="1" destOrd="0" presId="urn:microsoft.com/office/officeart/2005/8/layout/radial5"/>
    <dgm:cxn modelId="{C66AAEB0-E6C4-B145-BFB7-4D8C5888745E}" type="presOf" srcId="{26C32CC0-7651-4E00-BC8F-CE9CAA020A4B}" destId="{6E83D018-78C3-4829-A340-8E1EFFA7B0DA}" srcOrd="1" destOrd="0" presId="urn:microsoft.com/office/officeart/2005/8/layout/radial5"/>
    <dgm:cxn modelId="{595D5D56-DB3A-4EB7-BDE4-E5A7AAD677D8}" srcId="{9B85F95C-A8D7-46F2-B054-E44317F90E99}" destId="{1ECEFFF4-0506-42C1-AA0A-FB37DD923EB9}" srcOrd="1" destOrd="0" parTransId="{93E4C191-36C3-4A8D-B0EE-9D8A3025EF93}" sibTransId="{4501CF21-ED5F-42F0-B89E-B8BA9A934E4F}"/>
    <dgm:cxn modelId="{42EA6512-CEAA-3641-ACC2-E29BA23D42FE}" type="presOf" srcId="{93E4C191-36C3-4A8D-B0EE-9D8A3025EF93}" destId="{5A5FF002-218B-4B36-8B8A-F3F9DB00446F}" srcOrd="0" destOrd="0" presId="urn:microsoft.com/office/officeart/2005/8/layout/radial5"/>
    <dgm:cxn modelId="{590CF104-EE1B-DF4E-9223-0E0D9E9F49A3}" type="presOf" srcId="{FA3915C1-81D7-4BFC-BD4F-8DE2AC2457DB}" destId="{8E5D4C20-E06C-4AAD-AEB3-3994FE2BF292}" srcOrd="1" destOrd="0" presId="urn:microsoft.com/office/officeart/2005/8/layout/radial5"/>
    <dgm:cxn modelId="{1987EAAA-AC5E-4799-B4BF-26AE70F62F66}" srcId="{9B85F95C-A8D7-46F2-B054-E44317F90E99}" destId="{FCA3FC1D-8B28-46C4-ABAA-091966D9BBA6}" srcOrd="4" destOrd="0" parTransId="{28FE3033-7F3B-4647-ABBE-94A165A41E18}" sibTransId="{3BDB4948-3FA4-47F1-AB20-A96752F38515}"/>
    <dgm:cxn modelId="{446D7C47-7BB8-7D4B-862C-E447BCB34F8C}" type="presOf" srcId="{00F9717A-C393-4092-B96F-A0C176BAC301}" destId="{D15D6844-E3CE-4EB8-8958-E86996FACD47}" srcOrd="0" destOrd="0" presId="urn:microsoft.com/office/officeart/2005/8/layout/radial5"/>
    <dgm:cxn modelId="{E77E7E42-8C58-5042-8D53-4FE93C98AB85}" type="presOf" srcId="{9B85F95C-A8D7-46F2-B054-E44317F90E99}" destId="{CD449868-424D-4516-B871-A03DBBBC140E}" srcOrd="0" destOrd="0" presId="urn:microsoft.com/office/officeart/2005/8/layout/radial5"/>
    <dgm:cxn modelId="{705747E2-3CF8-0C4F-BCE1-32BB8B24D9CB}" type="presOf" srcId="{F48CEF08-FE13-48C6-AE78-D04E71EEB452}" destId="{897CF5CB-2708-4FAB-9F82-E3CA187B5F64}" srcOrd="0" destOrd="0" presId="urn:microsoft.com/office/officeart/2005/8/layout/radial5"/>
    <dgm:cxn modelId="{4964F979-C303-B345-A9F0-1FB652FB435A}" type="presOf" srcId="{FCA3FC1D-8B28-46C4-ABAA-091966D9BBA6}" destId="{C851ABA4-B96F-4F35-932A-AF815A35C39A}" srcOrd="0" destOrd="0" presId="urn:microsoft.com/office/officeart/2005/8/layout/radial5"/>
    <dgm:cxn modelId="{A251E354-CCBA-E04D-AE46-9607F4B18878}" type="presOf" srcId="{436735F2-4620-499D-ABED-FC93C9D2AD44}" destId="{F38F1654-36F5-4E91-BE2C-35665C39FC51}" srcOrd="0" destOrd="0" presId="urn:microsoft.com/office/officeart/2005/8/layout/radial5"/>
    <dgm:cxn modelId="{59891B2A-D765-4F52-B215-27EC5D69D980}" srcId="{9B85F95C-A8D7-46F2-B054-E44317F90E99}" destId="{79C3C454-A51C-486D-BF2B-80AC83DCC0F4}" srcOrd="0" destOrd="0" parTransId="{248834B3-6C3E-417B-A7E3-DBFAC195421F}" sibTransId="{422FF9BB-0179-4F42-953D-3E6D68F5663B}"/>
    <dgm:cxn modelId="{286F70AA-F71B-BD46-A821-CAD1443D83A0}" type="presOf" srcId="{79C3C454-A51C-486D-BF2B-80AC83DCC0F4}" destId="{39F0CADD-189D-43E8-97E7-1215E7C3980B}" srcOrd="0" destOrd="0" presId="urn:microsoft.com/office/officeart/2005/8/layout/radial5"/>
    <dgm:cxn modelId="{72B7C947-6CA3-5D45-B1ED-8F01E7EC7F36}" type="presOf" srcId="{B4E30869-5174-4E6E-81A8-3CC1ED8C6FBB}" destId="{03176F6C-F456-4623-851D-ECEFD67336E5}" srcOrd="0" destOrd="0" presId="urn:microsoft.com/office/officeart/2005/8/layout/radial5"/>
    <dgm:cxn modelId="{51A5962C-8FB3-3649-A3F6-660F6B6AD97B}" type="presOf" srcId="{28FE3033-7F3B-4647-ABBE-94A165A41E18}" destId="{70E2B8B3-1680-4BC1-91B4-C06484E45052}" srcOrd="1" destOrd="0" presId="urn:microsoft.com/office/officeart/2005/8/layout/radial5"/>
    <dgm:cxn modelId="{8ACA6BB7-45AA-4507-A636-0236B56E0588}" srcId="{B805C06B-568F-4A2C-B06C-FCC65BC332D3}" destId="{9B85F95C-A8D7-46F2-B054-E44317F90E99}" srcOrd="0" destOrd="0" parTransId="{F0B48883-7C22-4EDC-A8E2-A06E268E48CC}" sibTransId="{C9B15E84-08A0-4780-BB69-438557B93C1B}"/>
    <dgm:cxn modelId="{D30B41FA-6267-B949-8470-881609A4C6F7}" type="presOf" srcId="{CC4B4937-AC0D-4E4F-A1F9-832A82082E8E}" destId="{1A0ED82D-5ECB-4860-A9FC-DC243C50B386}" srcOrd="0" destOrd="0" presId="urn:microsoft.com/office/officeart/2005/8/layout/radial5"/>
    <dgm:cxn modelId="{92D3CA9D-949E-B04E-87C6-78499BF88082}" type="presOf" srcId="{71B23D24-04D7-445F-8B48-21804AA264FA}" destId="{744D4B63-C2EE-4988-9138-CBD669F0001C}" srcOrd="0" destOrd="0" presId="urn:microsoft.com/office/officeart/2005/8/layout/radial5"/>
    <dgm:cxn modelId="{E96F9D2E-E1CB-2644-B803-5549D2FD9BF7}" type="presOf" srcId="{B4E30869-5174-4E6E-81A8-3CC1ED8C6FBB}" destId="{F2E06B4A-9AC5-435D-B799-F0A4D6A9D4D8}" srcOrd="1" destOrd="0" presId="urn:microsoft.com/office/officeart/2005/8/layout/radial5"/>
    <dgm:cxn modelId="{ABD5E758-E302-B743-9CBD-A402C2E9B243}" type="presOf" srcId="{436735F2-4620-499D-ABED-FC93C9D2AD44}" destId="{7C7F22EB-98CC-4CF6-AC5C-9AB701CF5680}" srcOrd="1" destOrd="0" presId="urn:microsoft.com/office/officeart/2005/8/layout/radial5"/>
    <dgm:cxn modelId="{7F39CAEE-9FCE-C047-8624-8F9C2A75E6B4}" type="presOf" srcId="{26C32CC0-7651-4E00-BC8F-CE9CAA020A4B}" destId="{EF87B3C8-5AA8-4661-8D8D-6D073E2EB600}" srcOrd="0" destOrd="0" presId="urn:microsoft.com/office/officeart/2005/8/layout/radial5"/>
    <dgm:cxn modelId="{452928FB-924B-8440-8CE3-6F121E8F0807}" type="presOf" srcId="{28FE3033-7F3B-4647-ABBE-94A165A41E18}" destId="{5EAC2F81-E591-4866-9564-00D963C31349}" srcOrd="0" destOrd="0" presId="urn:microsoft.com/office/officeart/2005/8/layout/radial5"/>
    <dgm:cxn modelId="{AD7D9DE4-56A9-CA4B-8187-A72407E7E97A}" type="presOf" srcId="{1ECEFFF4-0506-42C1-AA0A-FB37DD923EB9}" destId="{22FB069C-C8DA-4D5C-8B2F-CA29D366A0C8}" srcOrd="0" destOrd="0" presId="urn:microsoft.com/office/officeart/2005/8/layout/radial5"/>
    <dgm:cxn modelId="{10ED9645-CC90-42C7-8D94-B4F4007F94D4}" srcId="{9B85F95C-A8D7-46F2-B054-E44317F90E99}" destId="{F48CEF08-FE13-48C6-AE78-D04E71EEB452}" srcOrd="2" destOrd="0" parTransId="{CC4B4937-AC0D-4E4F-A1F9-832A82082E8E}" sibTransId="{8E5AFBF3-CCF2-4FF9-94DD-51207B316489}"/>
    <dgm:cxn modelId="{D7838E7E-9756-B343-9BED-4EF9119F4441}" type="presOf" srcId="{93E4C191-36C3-4A8D-B0EE-9D8A3025EF93}" destId="{F2F1CF52-56D9-4811-B1F9-FDFE95842059}" srcOrd="1" destOrd="0" presId="urn:microsoft.com/office/officeart/2005/8/layout/radial5"/>
    <dgm:cxn modelId="{9950DE50-291F-AC4D-AEBB-B9F2CD7CC8F2}" type="presOf" srcId="{BED705D8-2FE2-4598-8295-21D94DE83765}" destId="{DC5BFD99-A18C-4B7E-81A8-74D70571DCCA}" srcOrd="0" destOrd="0" presId="urn:microsoft.com/office/officeart/2005/8/layout/radial5"/>
    <dgm:cxn modelId="{3CD27938-545A-9C4B-A794-EB1F08761094}" type="presOf" srcId="{1E913962-305C-46DC-B0F0-EC3AD4FD21FD}" destId="{9478804C-2E03-4A23-BDA7-41C472A4C5D1}" srcOrd="0" destOrd="0" presId="urn:microsoft.com/office/officeart/2005/8/layout/radial5"/>
    <dgm:cxn modelId="{0360A908-AECD-4FBF-AAB0-6E9BD7B953B7}" srcId="{9B85F95C-A8D7-46F2-B054-E44317F90E99}" destId="{00F9717A-C393-4092-B96F-A0C176BAC301}" srcOrd="6" destOrd="0" parTransId="{FA3915C1-81D7-4BFC-BD4F-8DE2AC2457DB}" sibTransId="{E678729B-68BC-4886-9DEE-EAD1DE33C480}"/>
    <dgm:cxn modelId="{58824A38-B5FB-FE45-887D-E356101D1404}" type="presOf" srcId="{248834B3-6C3E-417B-A7E3-DBFAC195421F}" destId="{0568CF73-2FF6-4003-A75C-F17879E067ED}" srcOrd="1" destOrd="0" presId="urn:microsoft.com/office/officeart/2005/8/layout/radial5"/>
    <dgm:cxn modelId="{112B284B-F86D-C642-B0AC-5FB750C095E1}" type="presOf" srcId="{FA3915C1-81D7-4BFC-BD4F-8DE2AC2457DB}" destId="{65F40C48-E748-47E4-8C18-93178223ED64}" srcOrd="0" destOrd="0" presId="urn:microsoft.com/office/officeart/2005/8/layout/radial5"/>
    <dgm:cxn modelId="{70821B7F-CFF2-824B-BC16-01967DBF8307}" type="presParOf" srcId="{4DBBDC00-9028-40FF-9A20-17FEFAD19037}" destId="{CD449868-424D-4516-B871-A03DBBBC140E}" srcOrd="0" destOrd="0" presId="urn:microsoft.com/office/officeart/2005/8/layout/radial5"/>
    <dgm:cxn modelId="{799565D6-49BF-D140-8B00-F0F4049E4838}" type="presParOf" srcId="{4DBBDC00-9028-40FF-9A20-17FEFAD19037}" destId="{099367D2-F9B9-45CB-A5CC-973E42A321F4}" srcOrd="1" destOrd="0" presId="urn:microsoft.com/office/officeart/2005/8/layout/radial5"/>
    <dgm:cxn modelId="{239D8F27-3A8D-7946-8217-90D5FB6F9804}" type="presParOf" srcId="{099367D2-F9B9-45CB-A5CC-973E42A321F4}" destId="{0568CF73-2FF6-4003-A75C-F17879E067ED}" srcOrd="0" destOrd="0" presId="urn:microsoft.com/office/officeart/2005/8/layout/radial5"/>
    <dgm:cxn modelId="{28097FCC-0B4C-9F43-AF14-F38C694BC735}" type="presParOf" srcId="{4DBBDC00-9028-40FF-9A20-17FEFAD19037}" destId="{39F0CADD-189D-43E8-97E7-1215E7C3980B}" srcOrd="2" destOrd="0" presId="urn:microsoft.com/office/officeart/2005/8/layout/radial5"/>
    <dgm:cxn modelId="{5231B72C-FCF8-7642-A95B-D8FAD1B1340F}" type="presParOf" srcId="{4DBBDC00-9028-40FF-9A20-17FEFAD19037}" destId="{5A5FF002-218B-4B36-8B8A-F3F9DB00446F}" srcOrd="3" destOrd="0" presId="urn:microsoft.com/office/officeart/2005/8/layout/radial5"/>
    <dgm:cxn modelId="{D89B30B5-D662-D14C-AB0A-DAD065753CB5}" type="presParOf" srcId="{5A5FF002-218B-4B36-8B8A-F3F9DB00446F}" destId="{F2F1CF52-56D9-4811-B1F9-FDFE95842059}" srcOrd="0" destOrd="0" presId="urn:microsoft.com/office/officeart/2005/8/layout/radial5"/>
    <dgm:cxn modelId="{8BABE0EC-0159-AA4D-A493-CAB4D2C190CF}" type="presParOf" srcId="{4DBBDC00-9028-40FF-9A20-17FEFAD19037}" destId="{22FB069C-C8DA-4D5C-8B2F-CA29D366A0C8}" srcOrd="4" destOrd="0" presId="urn:microsoft.com/office/officeart/2005/8/layout/radial5"/>
    <dgm:cxn modelId="{42A27755-6FEB-0149-BC50-6E881EEB27E4}" type="presParOf" srcId="{4DBBDC00-9028-40FF-9A20-17FEFAD19037}" destId="{1A0ED82D-5ECB-4860-A9FC-DC243C50B386}" srcOrd="5" destOrd="0" presId="urn:microsoft.com/office/officeart/2005/8/layout/radial5"/>
    <dgm:cxn modelId="{E75245F1-A9BC-0C42-838A-717E520604C8}" type="presParOf" srcId="{1A0ED82D-5ECB-4860-A9FC-DC243C50B386}" destId="{336A68D6-3D5A-45E0-868E-6A5B18FBBA8D}" srcOrd="0" destOrd="0" presId="urn:microsoft.com/office/officeart/2005/8/layout/radial5"/>
    <dgm:cxn modelId="{6554DC77-AF45-A645-93DD-A50924750BEF}" type="presParOf" srcId="{4DBBDC00-9028-40FF-9A20-17FEFAD19037}" destId="{897CF5CB-2708-4FAB-9F82-E3CA187B5F64}" srcOrd="6" destOrd="0" presId="urn:microsoft.com/office/officeart/2005/8/layout/radial5"/>
    <dgm:cxn modelId="{51518940-6FD7-8C4D-95D4-7A254157B746}" type="presParOf" srcId="{4DBBDC00-9028-40FF-9A20-17FEFAD19037}" destId="{F38F1654-36F5-4E91-BE2C-35665C39FC51}" srcOrd="7" destOrd="0" presId="urn:microsoft.com/office/officeart/2005/8/layout/radial5"/>
    <dgm:cxn modelId="{16A6CC3F-96AD-4048-8CAE-99690054104D}" type="presParOf" srcId="{F38F1654-36F5-4E91-BE2C-35665C39FC51}" destId="{7C7F22EB-98CC-4CF6-AC5C-9AB701CF5680}" srcOrd="0" destOrd="0" presId="urn:microsoft.com/office/officeart/2005/8/layout/radial5"/>
    <dgm:cxn modelId="{2075F111-F6C4-014B-AFDF-2BDAB4E3D2E8}" type="presParOf" srcId="{4DBBDC00-9028-40FF-9A20-17FEFAD19037}" destId="{744D4B63-C2EE-4988-9138-CBD669F0001C}" srcOrd="8" destOrd="0" presId="urn:microsoft.com/office/officeart/2005/8/layout/radial5"/>
    <dgm:cxn modelId="{C329EB6B-83B1-DA4A-95C9-26A002A144F7}" type="presParOf" srcId="{4DBBDC00-9028-40FF-9A20-17FEFAD19037}" destId="{5EAC2F81-E591-4866-9564-00D963C31349}" srcOrd="9" destOrd="0" presId="urn:microsoft.com/office/officeart/2005/8/layout/radial5"/>
    <dgm:cxn modelId="{52CA5428-051B-3048-8D96-466BEBA95404}" type="presParOf" srcId="{5EAC2F81-E591-4866-9564-00D963C31349}" destId="{70E2B8B3-1680-4BC1-91B4-C06484E45052}" srcOrd="0" destOrd="0" presId="urn:microsoft.com/office/officeart/2005/8/layout/radial5"/>
    <dgm:cxn modelId="{F217CA7C-BCF0-F543-B770-3ED578EEE5EB}" type="presParOf" srcId="{4DBBDC00-9028-40FF-9A20-17FEFAD19037}" destId="{C851ABA4-B96F-4F35-932A-AF815A35C39A}" srcOrd="10" destOrd="0" presId="urn:microsoft.com/office/officeart/2005/8/layout/radial5"/>
    <dgm:cxn modelId="{02B4FBEE-9E42-194A-9576-3639548818E9}" type="presParOf" srcId="{4DBBDC00-9028-40FF-9A20-17FEFAD19037}" destId="{03176F6C-F456-4623-851D-ECEFD67336E5}" srcOrd="11" destOrd="0" presId="urn:microsoft.com/office/officeart/2005/8/layout/radial5"/>
    <dgm:cxn modelId="{7CDAF855-64F9-9C46-ACAB-5517E3EB3BF1}" type="presParOf" srcId="{03176F6C-F456-4623-851D-ECEFD67336E5}" destId="{F2E06B4A-9AC5-435D-B799-F0A4D6A9D4D8}" srcOrd="0" destOrd="0" presId="urn:microsoft.com/office/officeart/2005/8/layout/radial5"/>
    <dgm:cxn modelId="{AB701728-89DB-3449-B355-62624BB6B9DA}" type="presParOf" srcId="{4DBBDC00-9028-40FF-9A20-17FEFAD19037}" destId="{DC5BFD99-A18C-4B7E-81A8-74D70571DCCA}" srcOrd="12" destOrd="0" presId="urn:microsoft.com/office/officeart/2005/8/layout/radial5"/>
    <dgm:cxn modelId="{7B35CB0D-CCF1-ED48-A4D6-8F6E99D58EDC}" type="presParOf" srcId="{4DBBDC00-9028-40FF-9A20-17FEFAD19037}" destId="{65F40C48-E748-47E4-8C18-93178223ED64}" srcOrd="13" destOrd="0" presId="urn:microsoft.com/office/officeart/2005/8/layout/radial5"/>
    <dgm:cxn modelId="{52B8B5FD-BC82-7044-8C12-EA617186FED1}" type="presParOf" srcId="{65F40C48-E748-47E4-8C18-93178223ED64}" destId="{8E5D4C20-E06C-4AAD-AEB3-3994FE2BF292}" srcOrd="0" destOrd="0" presId="urn:microsoft.com/office/officeart/2005/8/layout/radial5"/>
    <dgm:cxn modelId="{E661EE22-8782-1546-98CE-4A9936E56BAE}" type="presParOf" srcId="{4DBBDC00-9028-40FF-9A20-17FEFAD19037}" destId="{D15D6844-E3CE-4EB8-8958-E86996FACD47}" srcOrd="14" destOrd="0" presId="urn:microsoft.com/office/officeart/2005/8/layout/radial5"/>
    <dgm:cxn modelId="{0A691616-956B-4748-84C5-AD0EA5076B07}" type="presParOf" srcId="{4DBBDC00-9028-40FF-9A20-17FEFAD19037}" destId="{EF87B3C8-5AA8-4661-8D8D-6D073E2EB600}" srcOrd="15" destOrd="0" presId="urn:microsoft.com/office/officeart/2005/8/layout/radial5"/>
    <dgm:cxn modelId="{7575971B-FD63-0C44-A4C7-43B67A011748}" type="presParOf" srcId="{EF87B3C8-5AA8-4661-8D8D-6D073E2EB600}" destId="{6E83D018-78C3-4829-A340-8E1EFFA7B0DA}" srcOrd="0" destOrd="0" presId="urn:microsoft.com/office/officeart/2005/8/layout/radial5"/>
    <dgm:cxn modelId="{7C62E6CE-966B-C445-B7DE-56641F52C3CD}" type="presParOf" srcId="{4DBBDC00-9028-40FF-9A20-17FEFAD19037}" destId="{9478804C-2E03-4A23-BDA7-41C472A4C5D1}"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49868-424D-4516-B871-A03DBBBC140E}">
      <dsp:nvSpPr>
        <dsp:cNvPr id="0" name=""/>
        <dsp:cNvSpPr/>
      </dsp:nvSpPr>
      <dsp:spPr>
        <a:xfrm>
          <a:off x="3436926" y="2212790"/>
          <a:ext cx="1479074" cy="14790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b="1" kern="1200" dirty="0" smtClean="0">
              <a:solidFill>
                <a:schemeClr val="tx1"/>
              </a:solidFill>
            </a:rPr>
            <a:t>e -PRS</a:t>
          </a:r>
          <a:endParaRPr lang="en-US" sz="2800" b="1" kern="1200" dirty="0">
            <a:solidFill>
              <a:schemeClr val="tx1"/>
            </a:solidFill>
          </a:endParaRPr>
        </a:p>
      </dsp:txBody>
      <dsp:txXfrm>
        <a:off x="3653531" y="2429395"/>
        <a:ext cx="1045864" cy="1045864"/>
      </dsp:txXfrm>
    </dsp:sp>
    <dsp:sp modelId="{099367D2-F9B9-45CB-A5CC-973E42A321F4}">
      <dsp:nvSpPr>
        <dsp:cNvPr id="0" name=""/>
        <dsp:cNvSpPr/>
      </dsp:nvSpPr>
      <dsp:spPr>
        <a:xfrm rot="16200000">
          <a:off x="3949013" y="1545071"/>
          <a:ext cx="454900" cy="502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4017248" y="1713883"/>
        <a:ext cx="318430" cy="301731"/>
      </dsp:txXfrm>
    </dsp:sp>
    <dsp:sp modelId="{39F0CADD-189D-43E8-97E7-1215E7C3980B}">
      <dsp:nvSpPr>
        <dsp:cNvPr id="0" name=""/>
        <dsp:cNvSpPr/>
      </dsp:nvSpPr>
      <dsp:spPr>
        <a:xfrm>
          <a:off x="3510880" y="23320"/>
          <a:ext cx="1331166" cy="1331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smtClean="0">
              <a:solidFill>
                <a:schemeClr val="tx1"/>
              </a:solidFill>
            </a:rPr>
            <a:t>Civil Register</a:t>
          </a:r>
        </a:p>
        <a:p>
          <a:pPr lvl="0" algn="ctr" defTabSz="533400">
            <a:lnSpc>
              <a:spcPct val="90000"/>
            </a:lnSpc>
            <a:spcBef>
              <a:spcPct val="0"/>
            </a:spcBef>
            <a:spcAft>
              <a:spcPct val="35000"/>
            </a:spcAft>
          </a:pPr>
          <a:r>
            <a:rPr lang="en-GB" sz="1200" b="1" kern="1200" dirty="0" smtClean="0">
              <a:solidFill>
                <a:schemeClr val="tx1"/>
              </a:solidFill>
            </a:rPr>
            <a:t>Vital Register</a:t>
          </a:r>
        </a:p>
        <a:p>
          <a:pPr lvl="0" algn="ctr" defTabSz="533400">
            <a:lnSpc>
              <a:spcPct val="90000"/>
            </a:lnSpc>
            <a:spcBef>
              <a:spcPct val="0"/>
            </a:spcBef>
            <a:spcAft>
              <a:spcPct val="35000"/>
            </a:spcAft>
          </a:pPr>
          <a:r>
            <a:rPr lang="en-GB" sz="1200" b="1" kern="1200" dirty="0" smtClean="0">
              <a:solidFill>
                <a:schemeClr val="tx1"/>
              </a:solidFill>
            </a:rPr>
            <a:t>Voters Register</a:t>
          </a:r>
          <a:endParaRPr lang="en-US" sz="1200" b="1" kern="1200" dirty="0">
            <a:solidFill>
              <a:schemeClr val="tx1"/>
            </a:solidFill>
          </a:endParaRPr>
        </a:p>
      </dsp:txBody>
      <dsp:txXfrm>
        <a:off x="3705825" y="218265"/>
        <a:ext cx="941276" cy="941276"/>
      </dsp:txXfrm>
    </dsp:sp>
    <dsp:sp modelId="{5A5FF002-218B-4B36-8B8A-F3F9DB00446F}">
      <dsp:nvSpPr>
        <dsp:cNvPr id="0" name=""/>
        <dsp:cNvSpPr/>
      </dsp:nvSpPr>
      <dsp:spPr>
        <a:xfrm rot="18900000">
          <a:off x="4766297" y="1883601"/>
          <a:ext cx="454900" cy="502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4786283" y="2032427"/>
        <a:ext cx="318430" cy="301731"/>
      </dsp:txXfrm>
    </dsp:sp>
    <dsp:sp modelId="{22FB069C-C8DA-4D5C-8B2F-CA29D366A0C8}">
      <dsp:nvSpPr>
        <dsp:cNvPr id="0" name=""/>
        <dsp:cNvSpPr/>
      </dsp:nvSpPr>
      <dsp:spPr>
        <a:xfrm>
          <a:off x="5111362" y="686262"/>
          <a:ext cx="1331166" cy="1331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tx1"/>
              </a:solidFill>
            </a:rPr>
            <a:t>Education</a:t>
          </a:r>
          <a:r>
            <a:rPr lang="en-GB" sz="1200" b="1" kern="1200" dirty="0" smtClean="0">
              <a:solidFill>
                <a:schemeClr val="tx1"/>
              </a:solidFill>
            </a:rPr>
            <a:t> </a:t>
          </a:r>
          <a:endParaRPr lang="en-US" sz="1200" b="1" kern="1200" dirty="0">
            <a:solidFill>
              <a:schemeClr val="tx1"/>
            </a:solidFill>
          </a:endParaRPr>
        </a:p>
      </dsp:txBody>
      <dsp:txXfrm>
        <a:off x="5306307" y="881207"/>
        <a:ext cx="941276" cy="941276"/>
      </dsp:txXfrm>
    </dsp:sp>
    <dsp:sp modelId="{1A0ED82D-5ECB-4860-A9FC-DC243C50B386}">
      <dsp:nvSpPr>
        <dsp:cNvPr id="0" name=""/>
        <dsp:cNvSpPr/>
      </dsp:nvSpPr>
      <dsp:spPr>
        <a:xfrm>
          <a:off x="5104827" y="2700885"/>
          <a:ext cx="454900" cy="502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5104827" y="2801462"/>
        <a:ext cx="318430" cy="301731"/>
      </dsp:txXfrm>
    </dsp:sp>
    <dsp:sp modelId="{897CF5CB-2708-4FAB-9F82-E3CA187B5F64}">
      <dsp:nvSpPr>
        <dsp:cNvPr id="0" name=""/>
        <dsp:cNvSpPr/>
      </dsp:nvSpPr>
      <dsp:spPr>
        <a:xfrm>
          <a:off x="5774304" y="2286744"/>
          <a:ext cx="1331166" cy="1331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tx1"/>
              </a:solidFill>
            </a:rPr>
            <a:t>Health</a:t>
          </a:r>
          <a:endParaRPr lang="en-US" sz="1400" b="1" kern="1200" dirty="0">
            <a:solidFill>
              <a:schemeClr val="tx1"/>
            </a:solidFill>
          </a:endParaRPr>
        </a:p>
      </dsp:txBody>
      <dsp:txXfrm>
        <a:off x="5969249" y="2481689"/>
        <a:ext cx="941276" cy="941276"/>
      </dsp:txXfrm>
    </dsp:sp>
    <dsp:sp modelId="{F38F1654-36F5-4E91-BE2C-35665C39FC51}">
      <dsp:nvSpPr>
        <dsp:cNvPr id="0" name=""/>
        <dsp:cNvSpPr/>
      </dsp:nvSpPr>
      <dsp:spPr>
        <a:xfrm rot="2700000">
          <a:off x="4766297" y="3518169"/>
          <a:ext cx="454900" cy="502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4786283" y="3570497"/>
        <a:ext cx="318430" cy="301731"/>
      </dsp:txXfrm>
    </dsp:sp>
    <dsp:sp modelId="{744D4B63-C2EE-4988-9138-CBD669F0001C}">
      <dsp:nvSpPr>
        <dsp:cNvPr id="0" name=""/>
        <dsp:cNvSpPr/>
      </dsp:nvSpPr>
      <dsp:spPr>
        <a:xfrm>
          <a:off x="5111362" y="3887226"/>
          <a:ext cx="1331166" cy="1331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tx1"/>
              </a:solidFill>
            </a:rPr>
            <a:t>Agriculture</a:t>
          </a:r>
          <a:endParaRPr lang="en-US" sz="1400" b="1" kern="1200" dirty="0">
            <a:solidFill>
              <a:schemeClr val="tx1"/>
            </a:solidFill>
          </a:endParaRPr>
        </a:p>
      </dsp:txBody>
      <dsp:txXfrm>
        <a:off x="5306307" y="4082171"/>
        <a:ext cx="941276" cy="941276"/>
      </dsp:txXfrm>
    </dsp:sp>
    <dsp:sp modelId="{5EAC2F81-E591-4866-9564-00D963C31349}">
      <dsp:nvSpPr>
        <dsp:cNvPr id="0" name=""/>
        <dsp:cNvSpPr/>
      </dsp:nvSpPr>
      <dsp:spPr>
        <a:xfrm rot="5400000">
          <a:off x="3949013" y="3856699"/>
          <a:ext cx="454900" cy="502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4017248" y="3889041"/>
        <a:ext cx="318430" cy="301731"/>
      </dsp:txXfrm>
    </dsp:sp>
    <dsp:sp modelId="{C851ABA4-B96F-4F35-932A-AF815A35C39A}">
      <dsp:nvSpPr>
        <dsp:cNvPr id="0" name=""/>
        <dsp:cNvSpPr/>
      </dsp:nvSpPr>
      <dsp:spPr>
        <a:xfrm>
          <a:off x="3510880" y="4550168"/>
          <a:ext cx="1331166" cy="1331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tx1"/>
              </a:solidFill>
            </a:rPr>
            <a:t>Security</a:t>
          </a:r>
          <a:endParaRPr lang="en-US" sz="1400" b="1" kern="1200" dirty="0">
            <a:solidFill>
              <a:schemeClr val="tx1"/>
            </a:solidFill>
          </a:endParaRPr>
        </a:p>
      </dsp:txBody>
      <dsp:txXfrm>
        <a:off x="3705825" y="4745113"/>
        <a:ext cx="941276" cy="941276"/>
      </dsp:txXfrm>
    </dsp:sp>
    <dsp:sp modelId="{03176F6C-F456-4623-851D-ECEFD67336E5}">
      <dsp:nvSpPr>
        <dsp:cNvPr id="0" name=""/>
        <dsp:cNvSpPr/>
      </dsp:nvSpPr>
      <dsp:spPr>
        <a:xfrm rot="8100000">
          <a:off x="3131729" y="3518169"/>
          <a:ext cx="454900" cy="502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3248213" y="3570497"/>
        <a:ext cx="318430" cy="301731"/>
      </dsp:txXfrm>
    </dsp:sp>
    <dsp:sp modelId="{DC5BFD99-A18C-4B7E-81A8-74D70571DCCA}">
      <dsp:nvSpPr>
        <dsp:cNvPr id="0" name=""/>
        <dsp:cNvSpPr/>
      </dsp:nvSpPr>
      <dsp:spPr>
        <a:xfrm>
          <a:off x="1910398" y="3887226"/>
          <a:ext cx="1331166" cy="1331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tx1"/>
              </a:solidFill>
            </a:rPr>
            <a:t>Revenue</a:t>
          </a:r>
          <a:endParaRPr lang="en-US" sz="1400" b="1" kern="1200" dirty="0">
            <a:solidFill>
              <a:schemeClr val="tx1"/>
            </a:solidFill>
          </a:endParaRPr>
        </a:p>
      </dsp:txBody>
      <dsp:txXfrm>
        <a:off x="2105343" y="4082171"/>
        <a:ext cx="941276" cy="941276"/>
      </dsp:txXfrm>
    </dsp:sp>
    <dsp:sp modelId="{65F40C48-E748-47E4-8C18-93178223ED64}">
      <dsp:nvSpPr>
        <dsp:cNvPr id="0" name=""/>
        <dsp:cNvSpPr/>
      </dsp:nvSpPr>
      <dsp:spPr>
        <a:xfrm rot="10790685">
          <a:off x="2762902" y="2704070"/>
          <a:ext cx="476313" cy="502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2905796" y="2804453"/>
        <a:ext cx="333419" cy="301731"/>
      </dsp:txXfrm>
    </dsp:sp>
    <dsp:sp modelId="{D15D6844-E3CE-4EB8-8958-E86996FACD47}">
      <dsp:nvSpPr>
        <dsp:cNvPr id="0" name=""/>
        <dsp:cNvSpPr/>
      </dsp:nvSpPr>
      <dsp:spPr>
        <a:xfrm>
          <a:off x="1207063" y="2292987"/>
          <a:ext cx="1331166" cy="1331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tx1"/>
              </a:solidFill>
            </a:rPr>
            <a:t>Governance</a:t>
          </a:r>
          <a:endParaRPr lang="en-US" sz="1400" b="1" kern="1200" dirty="0">
            <a:solidFill>
              <a:schemeClr val="tx1"/>
            </a:solidFill>
          </a:endParaRPr>
        </a:p>
      </dsp:txBody>
      <dsp:txXfrm>
        <a:off x="1402008" y="2487932"/>
        <a:ext cx="941276" cy="941276"/>
      </dsp:txXfrm>
    </dsp:sp>
    <dsp:sp modelId="{EF87B3C8-5AA8-4661-8D8D-6D073E2EB600}">
      <dsp:nvSpPr>
        <dsp:cNvPr id="0" name=""/>
        <dsp:cNvSpPr/>
      </dsp:nvSpPr>
      <dsp:spPr>
        <a:xfrm rot="13500000">
          <a:off x="3131729" y="1883601"/>
          <a:ext cx="454900" cy="502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3248213" y="2032427"/>
        <a:ext cx="318430" cy="301731"/>
      </dsp:txXfrm>
    </dsp:sp>
    <dsp:sp modelId="{9478804C-2E03-4A23-BDA7-41C472A4C5D1}">
      <dsp:nvSpPr>
        <dsp:cNvPr id="0" name=""/>
        <dsp:cNvSpPr/>
      </dsp:nvSpPr>
      <dsp:spPr>
        <a:xfrm>
          <a:off x="1910398" y="686262"/>
          <a:ext cx="1331166" cy="1331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tx1"/>
              </a:solidFill>
            </a:rPr>
            <a:t>Social Services </a:t>
          </a:r>
          <a:endParaRPr lang="en-US" sz="1400" b="1" kern="1200" dirty="0">
            <a:solidFill>
              <a:schemeClr val="tx1"/>
            </a:solidFill>
          </a:endParaRPr>
        </a:p>
      </dsp:txBody>
      <dsp:txXfrm>
        <a:off x="2105343" y="881207"/>
        <a:ext cx="941276" cy="94127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B1511-D500-4845-A3BD-58224CDE3798}" type="datetimeFigureOut">
              <a:rPr lang="en-US" smtClean="0"/>
              <a:t>9/30/17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85B119-1636-DA47-AC07-0F2C1B421650}" type="slidenum">
              <a:rPr lang="en-US" smtClean="0"/>
              <a:t>‹#›</a:t>
            </a:fld>
            <a:endParaRPr lang="en-US"/>
          </a:p>
        </p:txBody>
      </p:sp>
    </p:spTree>
    <p:extLst>
      <p:ext uri="{BB962C8B-B14F-4D97-AF65-F5344CB8AC3E}">
        <p14:creationId xmlns:p14="http://schemas.microsoft.com/office/powerpoint/2010/main" val="33241368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46248" name="Group 168"/>
          <p:cNvGrpSpPr>
            <a:grpSpLocks/>
          </p:cNvGrpSpPr>
          <p:nvPr/>
        </p:nvGrpSpPr>
        <p:grpSpPr bwMode="auto">
          <a:xfrm>
            <a:off x="0" y="-19050"/>
            <a:ext cx="9144000" cy="6877050"/>
            <a:chOff x="0" y="-12"/>
            <a:chExt cx="5760" cy="4332"/>
          </a:xfrm>
        </p:grpSpPr>
        <p:sp>
          <p:nvSpPr>
            <p:cNvPr id="46243" name="Rectangle 16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6246" name="Group 166"/>
            <p:cNvGrpSpPr>
              <a:grpSpLocks/>
            </p:cNvGrpSpPr>
            <p:nvPr userDrawn="1"/>
          </p:nvGrpSpPr>
          <p:grpSpPr bwMode="auto">
            <a:xfrm>
              <a:off x="0" y="-12"/>
              <a:ext cx="5760" cy="1045"/>
              <a:chOff x="0" y="-9"/>
              <a:chExt cx="5760" cy="1045"/>
            </a:xfrm>
          </p:grpSpPr>
          <p:sp>
            <p:nvSpPr>
              <p:cNvPr id="46087" name="Freeform 7"/>
              <p:cNvSpPr>
                <a:spLocks/>
              </p:cNvSpPr>
              <p:nvPr userDrawn="1"/>
            </p:nvSpPr>
            <p:spPr bwMode="ltGray">
              <a:xfrm>
                <a:off x="0" y="4"/>
                <a:ext cx="5760" cy="1032"/>
              </a:xfrm>
              <a:custGeom>
                <a:avLst/>
                <a:gdLst>
                  <a:gd name="T0" fmla="*/ 4848 w 4848"/>
                  <a:gd name="T1" fmla="*/ 432 h 432"/>
                  <a:gd name="T2" fmla="*/ 0 w 4848"/>
                  <a:gd name="T3" fmla="*/ 432 h 432"/>
                  <a:gd name="T4" fmla="*/ 0 w 4848"/>
                  <a:gd name="T5" fmla="*/ 0 h 432"/>
                  <a:gd name="T6" fmla="*/ 4848 w 4848"/>
                  <a:gd name="T7" fmla="*/ 0 h 432"/>
                  <a:gd name="T8" fmla="*/ 4848 w 4848"/>
                  <a:gd name="T9" fmla="*/ 432 h 432"/>
                </a:gdLst>
                <a:ahLst/>
                <a:cxnLst>
                  <a:cxn ang="0">
                    <a:pos x="T0" y="T1"/>
                  </a:cxn>
                  <a:cxn ang="0">
                    <a:pos x="T2" y="T3"/>
                  </a:cxn>
                  <a:cxn ang="0">
                    <a:pos x="T4" y="T5"/>
                  </a:cxn>
                  <a:cxn ang="0">
                    <a:pos x="T6" y="T7"/>
                  </a:cxn>
                  <a:cxn ang="0">
                    <a:pos x="T8" y="T9"/>
                  </a:cxn>
                </a:cxnLst>
                <a:rect l="0" t="0" r="r" b="b"/>
                <a:pathLst>
                  <a:path w="4848" h="432">
                    <a:moveTo>
                      <a:pt x="4848" y="432"/>
                    </a:moveTo>
                    <a:lnTo>
                      <a:pt x="0" y="432"/>
                    </a:lnTo>
                    <a:lnTo>
                      <a:pt x="0" y="0"/>
                    </a:lnTo>
                    <a:lnTo>
                      <a:pt x="4848" y="0"/>
                    </a:lnTo>
                    <a:lnTo>
                      <a:pt x="4848" y="432"/>
                    </a:lnTo>
                    <a:close/>
                  </a:path>
                </a:pathLst>
              </a:custGeom>
              <a:solidFill>
                <a:schemeClr val="hlink"/>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6245" name="Group 165"/>
              <p:cNvGrpSpPr>
                <a:grpSpLocks/>
              </p:cNvGrpSpPr>
              <p:nvPr userDrawn="1"/>
            </p:nvGrpSpPr>
            <p:grpSpPr bwMode="auto">
              <a:xfrm>
                <a:off x="333" y="-9"/>
                <a:ext cx="5176" cy="1044"/>
                <a:chOff x="333" y="-9"/>
                <a:chExt cx="5176" cy="1044"/>
              </a:xfrm>
            </p:grpSpPr>
            <p:sp>
              <p:nvSpPr>
                <p:cNvPr id="46090" name="Freeform 10"/>
                <p:cNvSpPr>
                  <a:spLocks/>
                </p:cNvSpPr>
                <p:nvPr userDrawn="1"/>
              </p:nvSpPr>
              <p:spPr bwMode="ltGray">
                <a:xfrm>
                  <a:off x="3230" y="949"/>
                  <a:ext cx="17" cy="20"/>
                </a:xfrm>
                <a:custGeom>
                  <a:avLst/>
                  <a:gdLst>
                    <a:gd name="T0" fmla="*/ 5 w 15"/>
                    <a:gd name="T1" fmla="*/ 11 h 23"/>
                    <a:gd name="T2" fmla="*/ 15 w 15"/>
                    <a:gd name="T3" fmla="*/ 5 h 23"/>
                    <a:gd name="T4" fmla="*/ 13 w 15"/>
                    <a:gd name="T5" fmla="*/ 17 h 23"/>
                    <a:gd name="T6" fmla="*/ 5 w 15"/>
                    <a:gd name="T7" fmla="*/ 11 h 23"/>
                  </a:gdLst>
                  <a:ahLst/>
                  <a:cxnLst>
                    <a:cxn ang="0">
                      <a:pos x="T0" y="T1"/>
                    </a:cxn>
                    <a:cxn ang="0">
                      <a:pos x="T2" y="T3"/>
                    </a:cxn>
                    <a:cxn ang="0">
                      <a:pos x="T4" y="T5"/>
                    </a:cxn>
                    <a:cxn ang="0">
                      <a:pos x="T6" y="T7"/>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091" name="Freeform 11"/>
                <p:cNvSpPr>
                  <a:spLocks/>
                </p:cNvSpPr>
                <p:nvPr userDrawn="1"/>
              </p:nvSpPr>
              <p:spPr bwMode="ltGray">
                <a:xfrm>
                  <a:off x="3406" y="1015"/>
                  <a:ext cx="21" cy="20"/>
                </a:xfrm>
                <a:custGeom>
                  <a:avLst/>
                  <a:gdLst>
                    <a:gd name="T0" fmla="*/ 3 w 20"/>
                    <a:gd name="T1" fmla="*/ 13 h 23"/>
                    <a:gd name="T2" fmla="*/ 11 w 20"/>
                    <a:gd name="T3" fmla="*/ 3 h 23"/>
                    <a:gd name="T4" fmla="*/ 7 w 20"/>
                    <a:gd name="T5" fmla="*/ 19 h 23"/>
                    <a:gd name="T6" fmla="*/ 3 w 20"/>
                    <a:gd name="T7" fmla="*/ 13 h 23"/>
                  </a:gdLst>
                  <a:ahLst/>
                  <a:cxnLst>
                    <a:cxn ang="0">
                      <a:pos x="T0" y="T1"/>
                    </a:cxn>
                    <a:cxn ang="0">
                      <a:pos x="T2" y="T3"/>
                    </a:cxn>
                    <a:cxn ang="0">
                      <a:pos x="T4" y="T5"/>
                    </a:cxn>
                    <a:cxn ang="0">
                      <a:pos x="T6" y="T7"/>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092" name="Freeform 12"/>
                <p:cNvSpPr>
                  <a:spLocks/>
                </p:cNvSpPr>
                <p:nvPr userDrawn="1"/>
              </p:nvSpPr>
              <p:spPr bwMode="ltGray">
                <a:xfrm>
                  <a:off x="2909" y="908"/>
                  <a:ext cx="31" cy="34"/>
                </a:xfrm>
                <a:custGeom>
                  <a:avLst/>
                  <a:gdLst>
                    <a:gd name="T0" fmla="*/ 16 w 30"/>
                    <a:gd name="T1" fmla="*/ 33 h 42"/>
                    <a:gd name="T2" fmla="*/ 8 w 30"/>
                    <a:gd name="T3" fmla="*/ 21 h 42"/>
                    <a:gd name="T4" fmla="*/ 0 w 30"/>
                    <a:gd name="T5" fmla="*/ 9 h 42"/>
                    <a:gd name="T6" fmla="*/ 16 w 30"/>
                    <a:gd name="T7" fmla="*/ 3 h 42"/>
                    <a:gd name="T8" fmla="*/ 30 w 30"/>
                    <a:gd name="T9" fmla="*/ 23 h 42"/>
                    <a:gd name="T10" fmla="*/ 28 w 30"/>
                    <a:gd name="T11" fmla="*/ 31 h 42"/>
                    <a:gd name="T12" fmla="*/ 16 w 30"/>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093" name="Freeform 13"/>
                <p:cNvSpPr>
                  <a:spLocks/>
                </p:cNvSpPr>
                <p:nvPr userDrawn="1"/>
              </p:nvSpPr>
              <p:spPr bwMode="ltGray">
                <a:xfrm>
                  <a:off x="2551" y="940"/>
                  <a:ext cx="25" cy="12"/>
                </a:xfrm>
                <a:custGeom>
                  <a:avLst/>
                  <a:gdLst>
                    <a:gd name="T0" fmla="*/ 15 w 25"/>
                    <a:gd name="T1" fmla="*/ 16 h 16"/>
                    <a:gd name="T2" fmla="*/ 3 w 25"/>
                    <a:gd name="T3" fmla="*/ 8 h 16"/>
                    <a:gd name="T4" fmla="*/ 15 w 25"/>
                    <a:gd name="T5" fmla="*/ 0 h 16"/>
                    <a:gd name="T6" fmla="*/ 15 w 25"/>
                    <a:gd name="T7" fmla="*/ 16 h 16"/>
                  </a:gdLst>
                  <a:ahLst/>
                  <a:cxnLst>
                    <a:cxn ang="0">
                      <a:pos x="T0" y="T1"/>
                    </a:cxn>
                    <a:cxn ang="0">
                      <a:pos x="T2" y="T3"/>
                    </a:cxn>
                    <a:cxn ang="0">
                      <a:pos x="T4" y="T5"/>
                    </a:cxn>
                    <a:cxn ang="0">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094" name="Freeform 14"/>
                <p:cNvSpPr>
                  <a:spLocks/>
                </p:cNvSpPr>
                <p:nvPr userDrawn="1"/>
              </p:nvSpPr>
              <p:spPr bwMode="ltGray">
                <a:xfrm>
                  <a:off x="2443" y="954"/>
                  <a:ext cx="65" cy="39"/>
                </a:xfrm>
                <a:custGeom>
                  <a:avLst/>
                  <a:gdLst>
                    <a:gd name="T0" fmla="*/ 14 w 65"/>
                    <a:gd name="T1" fmla="*/ 24 h 46"/>
                    <a:gd name="T2" fmla="*/ 30 w 65"/>
                    <a:gd name="T3" fmla="*/ 4 h 46"/>
                    <a:gd name="T4" fmla="*/ 42 w 65"/>
                    <a:gd name="T5" fmla="*/ 0 h 46"/>
                    <a:gd name="T6" fmla="*/ 58 w 65"/>
                    <a:gd name="T7" fmla="*/ 12 h 46"/>
                    <a:gd name="T8" fmla="*/ 32 w 65"/>
                    <a:gd name="T9" fmla="*/ 26 h 46"/>
                    <a:gd name="T10" fmla="*/ 12 w 65"/>
                    <a:gd name="T11" fmla="*/ 46 h 46"/>
                    <a:gd name="T12" fmla="*/ 8 w 65"/>
                    <a:gd name="T13" fmla="*/ 20 h 46"/>
                    <a:gd name="T14" fmla="*/ 12 w 65"/>
                    <a:gd name="T15" fmla="*/ 14 h 46"/>
                    <a:gd name="T16" fmla="*/ 14 w 65"/>
                    <a:gd name="T17"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095" name="Freeform 15"/>
                <p:cNvSpPr>
                  <a:spLocks/>
                </p:cNvSpPr>
                <p:nvPr userDrawn="1"/>
              </p:nvSpPr>
              <p:spPr bwMode="ltGray">
                <a:xfrm>
                  <a:off x="2375" y="952"/>
                  <a:ext cx="68" cy="39"/>
                </a:xfrm>
                <a:custGeom>
                  <a:avLst/>
                  <a:gdLst>
                    <a:gd name="T0" fmla="*/ 0 w 69"/>
                    <a:gd name="T1" fmla="*/ 31 h 47"/>
                    <a:gd name="T2" fmla="*/ 18 w 69"/>
                    <a:gd name="T3" fmla="*/ 25 h 47"/>
                    <a:gd name="T4" fmla="*/ 52 w 69"/>
                    <a:gd name="T5" fmla="*/ 1 h 47"/>
                    <a:gd name="T6" fmla="*/ 64 w 69"/>
                    <a:gd name="T7" fmla="*/ 3 h 47"/>
                    <a:gd name="T8" fmla="*/ 50 w 69"/>
                    <a:gd name="T9" fmla="*/ 19 h 47"/>
                    <a:gd name="T10" fmla="*/ 28 w 69"/>
                    <a:gd name="T11" fmla="*/ 33 h 47"/>
                    <a:gd name="T12" fmla="*/ 22 w 69"/>
                    <a:gd name="T13" fmla="*/ 47 h 47"/>
                    <a:gd name="T14" fmla="*/ 16 w 69"/>
                    <a:gd name="T15" fmla="*/ 45 h 47"/>
                    <a:gd name="T16" fmla="*/ 12 w 69"/>
                    <a:gd name="T17" fmla="*/ 39 h 47"/>
                    <a:gd name="T18" fmla="*/ 0 w 69"/>
                    <a:gd name="T19" fmla="*/ 35 h 47"/>
                    <a:gd name="T20" fmla="*/ 0 w 69"/>
                    <a:gd name="T21"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096" name="Freeform 16"/>
                <p:cNvSpPr>
                  <a:spLocks/>
                </p:cNvSpPr>
                <p:nvPr userDrawn="1"/>
              </p:nvSpPr>
              <p:spPr bwMode="ltGray">
                <a:xfrm>
                  <a:off x="2007" y="739"/>
                  <a:ext cx="354" cy="228"/>
                </a:xfrm>
                <a:custGeom>
                  <a:avLst/>
                  <a:gdLst>
                    <a:gd name="T0" fmla="*/ 10 w 355"/>
                    <a:gd name="T1" fmla="*/ 4 h 277"/>
                    <a:gd name="T2" fmla="*/ 36 w 355"/>
                    <a:gd name="T3" fmla="*/ 18 h 277"/>
                    <a:gd name="T4" fmla="*/ 46 w 355"/>
                    <a:gd name="T5" fmla="*/ 30 h 277"/>
                    <a:gd name="T6" fmla="*/ 76 w 355"/>
                    <a:gd name="T7" fmla="*/ 52 h 277"/>
                    <a:gd name="T8" fmla="*/ 92 w 355"/>
                    <a:gd name="T9" fmla="*/ 66 h 277"/>
                    <a:gd name="T10" fmla="*/ 122 w 355"/>
                    <a:gd name="T11" fmla="*/ 98 h 277"/>
                    <a:gd name="T12" fmla="*/ 136 w 355"/>
                    <a:gd name="T13" fmla="*/ 128 h 277"/>
                    <a:gd name="T14" fmla="*/ 148 w 355"/>
                    <a:gd name="T15" fmla="*/ 132 h 277"/>
                    <a:gd name="T16" fmla="*/ 154 w 355"/>
                    <a:gd name="T17" fmla="*/ 150 h 277"/>
                    <a:gd name="T18" fmla="*/ 176 w 355"/>
                    <a:gd name="T19" fmla="*/ 152 h 277"/>
                    <a:gd name="T20" fmla="*/ 170 w 355"/>
                    <a:gd name="T21" fmla="*/ 196 h 277"/>
                    <a:gd name="T22" fmla="*/ 180 w 355"/>
                    <a:gd name="T23" fmla="*/ 224 h 277"/>
                    <a:gd name="T24" fmla="*/ 198 w 355"/>
                    <a:gd name="T25" fmla="*/ 232 h 277"/>
                    <a:gd name="T26" fmla="*/ 216 w 355"/>
                    <a:gd name="T27" fmla="*/ 234 h 277"/>
                    <a:gd name="T28" fmla="*/ 236 w 355"/>
                    <a:gd name="T29" fmla="*/ 242 h 277"/>
                    <a:gd name="T30" fmla="*/ 254 w 355"/>
                    <a:gd name="T31" fmla="*/ 236 h 277"/>
                    <a:gd name="T32" fmla="*/ 272 w 355"/>
                    <a:gd name="T33" fmla="*/ 248 h 277"/>
                    <a:gd name="T34" fmla="*/ 296 w 355"/>
                    <a:gd name="T35" fmla="*/ 256 h 277"/>
                    <a:gd name="T36" fmla="*/ 314 w 355"/>
                    <a:gd name="T37" fmla="*/ 264 h 277"/>
                    <a:gd name="T38" fmla="*/ 352 w 355"/>
                    <a:gd name="T39" fmla="*/ 266 h 277"/>
                    <a:gd name="T40" fmla="*/ 342 w 355"/>
                    <a:gd name="T41" fmla="*/ 274 h 277"/>
                    <a:gd name="T42" fmla="*/ 322 w 355"/>
                    <a:gd name="T43" fmla="*/ 272 h 277"/>
                    <a:gd name="T44" fmla="*/ 300 w 355"/>
                    <a:gd name="T45" fmla="*/ 270 h 277"/>
                    <a:gd name="T46" fmla="*/ 288 w 355"/>
                    <a:gd name="T47" fmla="*/ 266 h 277"/>
                    <a:gd name="T48" fmla="*/ 252 w 355"/>
                    <a:gd name="T49" fmla="*/ 264 h 277"/>
                    <a:gd name="T50" fmla="*/ 234 w 355"/>
                    <a:gd name="T51" fmla="*/ 260 h 277"/>
                    <a:gd name="T52" fmla="*/ 172 w 355"/>
                    <a:gd name="T53" fmla="*/ 242 h 277"/>
                    <a:gd name="T54" fmla="*/ 160 w 355"/>
                    <a:gd name="T55" fmla="*/ 216 h 277"/>
                    <a:gd name="T56" fmla="*/ 126 w 355"/>
                    <a:gd name="T57" fmla="*/ 200 h 277"/>
                    <a:gd name="T58" fmla="*/ 108 w 355"/>
                    <a:gd name="T59" fmla="*/ 186 h 277"/>
                    <a:gd name="T60" fmla="*/ 94 w 355"/>
                    <a:gd name="T61" fmla="*/ 158 h 277"/>
                    <a:gd name="T62" fmla="*/ 68 w 355"/>
                    <a:gd name="T63" fmla="*/ 108 h 277"/>
                    <a:gd name="T64" fmla="*/ 64 w 355"/>
                    <a:gd name="T65" fmla="*/ 102 h 277"/>
                    <a:gd name="T66" fmla="*/ 58 w 355"/>
                    <a:gd name="T67" fmla="*/ 100 h 277"/>
                    <a:gd name="T68" fmla="*/ 54 w 355"/>
                    <a:gd name="T69" fmla="*/ 88 h 277"/>
                    <a:gd name="T70" fmla="*/ 38 w 355"/>
                    <a:gd name="T71" fmla="*/ 58 h 277"/>
                    <a:gd name="T72" fmla="*/ 20 w 355"/>
                    <a:gd name="T73" fmla="*/ 40 h 277"/>
                    <a:gd name="T74" fmla="*/ 4 w 355"/>
                    <a:gd name="T75" fmla="*/ 22 h 277"/>
                    <a:gd name="T76" fmla="*/ 10 w 355"/>
                    <a:gd name="T77" fmla="*/ 2 h 277"/>
                    <a:gd name="T78" fmla="*/ 10 w 355"/>
                    <a:gd name="T79" fmla="*/ 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097" name="Freeform 17"/>
                <p:cNvSpPr>
                  <a:spLocks/>
                </p:cNvSpPr>
                <p:nvPr userDrawn="1"/>
              </p:nvSpPr>
              <p:spPr bwMode="ltGray">
                <a:xfrm>
                  <a:off x="2222" y="724"/>
                  <a:ext cx="157" cy="167"/>
                </a:xfrm>
                <a:custGeom>
                  <a:avLst/>
                  <a:gdLst>
                    <a:gd name="T0" fmla="*/ 54 w 156"/>
                    <a:gd name="T1" fmla="*/ 66 h 206"/>
                    <a:gd name="T2" fmla="*/ 66 w 156"/>
                    <a:gd name="T3" fmla="*/ 58 h 206"/>
                    <a:gd name="T4" fmla="*/ 68 w 156"/>
                    <a:gd name="T5" fmla="*/ 52 h 206"/>
                    <a:gd name="T6" fmla="*/ 80 w 156"/>
                    <a:gd name="T7" fmla="*/ 44 h 206"/>
                    <a:gd name="T8" fmla="*/ 106 w 156"/>
                    <a:gd name="T9" fmla="*/ 22 h 206"/>
                    <a:gd name="T10" fmla="*/ 112 w 156"/>
                    <a:gd name="T11" fmla="*/ 4 h 206"/>
                    <a:gd name="T12" fmla="*/ 124 w 156"/>
                    <a:gd name="T13" fmla="*/ 0 h 206"/>
                    <a:gd name="T14" fmla="*/ 150 w 156"/>
                    <a:gd name="T15" fmla="*/ 28 h 206"/>
                    <a:gd name="T16" fmla="*/ 146 w 156"/>
                    <a:gd name="T17" fmla="*/ 44 h 206"/>
                    <a:gd name="T18" fmla="*/ 126 w 156"/>
                    <a:gd name="T19" fmla="*/ 64 h 206"/>
                    <a:gd name="T20" fmla="*/ 132 w 156"/>
                    <a:gd name="T21" fmla="*/ 94 h 206"/>
                    <a:gd name="T22" fmla="*/ 142 w 156"/>
                    <a:gd name="T23" fmla="*/ 110 h 206"/>
                    <a:gd name="T24" fmla="*/ 146 w 156"/>
                    <a:gd name="T25" fmla="*/ 128 h 206"/>
                    <a:gd name="T26" fmla="*/ 128 w 156"/>
                    <a:gd name="T27" fmla="*/ 128 h 206"/>
                    <a:gd name="T28" fmla="*/ 116 w 156"/>
                    <a:gd name="T29" fmla="*/ 146 h 206"/>
                    <a:gd name="T30" fmla="*/ 104 w 156"/>
                    <a:gd name="T31" fmla="*/ 156 h 206"/>
                    <a:gd name="T32" fmla="*/ 100 w 156"/>
                    <a:gd name="T33" fmla="*/ 198 h 206"/>
                    <a:gd name="T34" fmla="*/ 88 w 156"/>
                    <a:gd name="T35" fmla="*/ 202 h 206"/>
                    <a:gd name="T36" fmla="*/ 82 w 156"/>
                    <a:gd name="T37" fmla="*/ 206 h 206"/>
                    <a:gd name="T38" fmla="*/ 76 w 156"/>
                    <a:gd name="T39" fmla="*/ 202 h 206"/>
                    <a:gd name="T40" fmla="*/ 72 w 156"/>
                    <a:gd name="T41" fmla="*/ 190 h 206"/>
                    <a:gd name="T42" fmla="*/ 60 w 156"/>
                    <a:gd name="T43" fmla="*/ 186 h 206"/>
                    <a:gd name="T44" fmla="*/ 42 w 156"/>
                    <a:gd name="T45" fmla="*/ 194 h 206"/>
                    <a:gd name="T46" fmla="*/ 28 w 156"/>
                    <a:gd name="T47" fmla="*/ 186 h 206"/>
                    <a:gd name="T48" fmla="*/ 10 w 156"/>
                    <a:gd name="T49" fmla="*/ 148 h 206"/>
                    <a:gd name="T50" fmla="*/ 4 w 156"/>
                    <a:gd name="T51" fmla="*/ 130 h 206"/>
                    <a:gd name="T52" fmla="*/ 0 w 156"/>
                    <a:gd name="T53" fmla="*/ 118 h 206"/>
                    <a:gd name="T54" fmla="*/ 20 w 156"/>
                    <a:gd name="T55" fmla="*/ 96 h 206"/>
                    <a:gd name="T56" fmla="*/ 32 w 156"/>
                    <a:gd name="T57" fmla="*/ 104 h 206"/>
                    <a:gd name="T58" fmla="*/ 34 w 156"/>
                    <a:gd name="T59" fmla="*/ 80 h 206"/>
                    <a:gd name="T60" fmla="*/ 52 w 156"/>
                    <a:gd name="T61" fmla="*/ 70 h 206"/>
                    <a:gd name="T62" fmla="*/ 54 w 156"/>
                    <a:gd name="T63" fmla="*/ 6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098" name="Freeform 18"/>
                <p:cNvSpPr>
                  <a:spLocks/>
                </p:cNvSpPr>
                <p:nvPr userDrawn="1"/>
              </p:nvSpPr>
              <p:spPr bwMode="ltGray">
                <a:xfrm>
                  <a:off x="2375" y="800"/>
                  <a:ext cx="110" cy="32"/>
                </a:xfrm>
                <a:custGeom>
                  <a:avLst/>
                  <a:gdLst>
                    <a:gd name="T0" fmla="*/ 4 w 109"/>
                    <a:gd name="T1" fmla="*/ 32 h 38"/>
                    <a:gd name="T2" fmla="*/ 18 w 109"/>
                    <a:gd name="T3" fmla="*/ 10 h 38"/>
                    <a:gd name="T4" fmla="*/ 46 w 109"/>
                    <a:gd name="T5" fmla="*/ 20 h 38"/>
                    <a:gd name="T6" fmla="*/ 72 w 109"/>
                    <a:gd name="T7" fmla="*/ 14 h 38"/>
                    <a:gd name="T8" fmla="*/ 90 w 109"/>
                    <a:gd name="T9" fmla="*/ 0 h 38"/>
                    <a:gd name="T10" fmla="*/ 76 w 109"/>
                    <a:gd name="T11" fmla="*/ 26 h 38"/>
                    <a:gd name="T12" fmla="*/ 60 w 109"/>
                    <a:gd name="T13" fmla="*/ 38 h 38"/>
                    <a:gd name="T14" fmla="*/ 42 w 109"/>
                    <a:gd name="T15" fmla="*/ 32 h 38"/>
                    <a:gd name="T16" fmla="*/ 14 w 109"/>
                    <a:gd name="T17" fmla="*/ 30 h 38"/>
                    <a:gd name="T18" fmla="*/ 4 w 109"/>
                    <a:gd name="T1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099" name="Freeform 19"/>
                <p:cNvSpPr>
                  <a:spLocks/>
                </p:cNvSpPr>
                <p:nvPr userDrawn="1"/>
              </p:nvSpPr>
              <p:spPr bwMode="ltGray">
                <a:xfrm>
                  <a:off x="2370" y="839"/>
                  <a:ext cx="75" cy="84"/>
                </a:xfrm>
                <a:custGeom>
                  <a:avLst/>
                  <a:gdLst>
                    <a:gd name="T0" fmla="*/ 8 w 76"/>
                    <a:gd name="T1" fmla="*/ 18 h 104"/>
                    <a:gd name="T2" fmla="*/ 18 w 76"/>
                    <a:gd name="T3" fmla="*/ 0 h 104"/>
                    <a:gd name="T4" fmla="*/ 34 w 76"/>
                    <a:gd name="T5" fmla="*/ 18 h 104"/>
                    <a:gd name="T6" fmla="*/ 62 w 76"/>
                    <a:gd name="T7" fmla="*/ 4 h 104"/>
                    <a:gd name="T8" fmla="*/ 46 w 76"/>
                    <a:gd name="T9" fmla="*/ 34 h 104"/>
                    <a:gd name="T10" fmla="*/ 54 w 76"/>
                    <a:gd name="T11" fmla="*/ 48 h 104"/>
                    <a:gd name="T12" fmla="*/ 58 w 76"/>
                    <a:gd name="T13" fmla="*/ 60 h 104"/>
                    <a:gd name="T14" fmla="*/ 46 w 76"/>
                    <a:gd name="T15" fmla="*/ 74 h 104"/>
                    <a:gd name="T16" fmla="*/ 34 w 76"/>
                    <a:gd name="T17" fmla="*/ 60 h 104"/>
                    <a:gd name="T18" fmla="*/ 22 w 76"/>
                    <a:gd name="T19" fmla="*/ 48 h 104"/>
                    <a:gd name="T20" fmla="*/ 28 w 76"/>
                    <a:gd name="T21" fmla="*/ 68 h 104"/>
                    <a:gd name="T22" fmla="*/ 30 w 76"/>
                    <a:gd name="T23" fmla="*/ 74 h 104"/>
                    <a:gd name="T24" fmla="*/ 20 w 76"/>
                    <a:gd name="T25" fmla="*/ 104 h 104"/>
                    <a:gd name="T26" fmla="*/ 12 w 76"/>
                    <a:gd name="T27" fmla="*/ 102 h 104"/>
                    <a:gd name="T28" fmla="*/ 8 w 76"/>
                    <a:gd name="T29" fmla="*/ 90 h 104"/>
                    <a:gd name="T30" fmla="*/ 0 w 76"/>
                    <a:gd name="T31" fmla="*/ 54 h 104"/>
                    <a:gd name="T32" fmla="*/ 2 w 76"/>
                    <a:gd name="T33" fmla="*/ 30 h 104"/>
                    <a:gd name="T34" fmla="*/ 8 w 76"/>
                    <a:gd name="T35"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00" name="Freeform 20"/>
                <p:cNvSpPr>
                  <a:spLocks/>
                </p:cNvSpPr>
                <p:nvPr userDrawn="1"/>
              </p:nvSpPr>
              <p:spPr bwMode="ltGray">
                <a:xfrm>
                  <a:off x="2497" y="793"/>
                  <a:ext cx="37" cy="49"/>
                </a:xfrm>
                <a:custGeom>
                  <a:avLst/>
                  <a:gdLst>
                    <a:gd name="T0" fmla="*/ 3 w 37"/>
                    <a:gd name="T1" fmla="*/ 28 h 61"/>
                    <a:gd name="T2" fmla="*/ 13 w 37"/>
                    <a:gd name="T3" fmla="*/ 0 h 61"/>
                    <a:gd name="T4" fmla="*/ 15 w 37"/>
                    <a:gd name="T5" fmla="*/ 28 h 61"/>
                    <a:gd name="T6" fmla="*/ 37 w 37"/>
                    <a:gd name="T7" fmla="*/ 38 h 61"/>
                    <a:gd name="T8" fmla="*/ 19 w 37"/>
                    <a:gd name="T9" fmla="*/ 44 h 61"/>
                    <a:gd name="T10" fmla="*/ 5 w 37"/>
                    <a:gd name="T11" fmla="*/ 58 h 61"/>
                    <a:gd name="T12" fmla="*/ 1 w 37"/>
                    <a:gd name="T13" fmla="*/ 34 h 61"/>
                    <a:gd name="T14" fmla="*/ 3 w 37"/>
                    <a:gd name="T15" fmla="*/ 28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01" name="Freeform 21"/>
                <p:cNvSpPr>
                  <a:spLocks/>
                </p:cNvSpPr>
                <p:nvPr userDrawn="1"/>
              </p:nvSpPr>
              <p:spPr bwMode="ltGray">
                <a:xfrm>
                  <a:off x="2506" y="869"/>
                  <a:ext cx="47" cy="24"/>
                </a:xfrm>
                <a:custGeom>
                  <a:avLst/>
                  <a:gdLst>
                    <a:gd name="T0" fmla="*/ 7 w 49"/>
                    <a:gd name="T1" fmla="*/ 0 h 29"/>
                    <a:gd name="T2" fmla="*/ 29 w 49"/>
                    <a:gd name="T3" fmla="*/ 0 h 29"/>
                    <a:gd name="T4" fmla="*/ 49 w 49"/>
                    <a:gd name="T5" fmla="*/ 16 h 29"/>
                    <a:gd name="T6" fmla="*/ 35 w 49"/>
                    <a:gd name="T7" fmla="*/ 14 h 29"/>
                    <a:gd name="T8" fmla="*/ 3 w 49"/>
                    <a:gd name="T9" fmla="*/ 16 h 29"/>
                    <a:gd name="T10" fmla="*/ 7 w 49"/>
                    <a:gd name="T11" fmla="*/ 0 h 29"/>
                  </a:gdLst>
                  <a:ahLst/>
                  <a:cxnLst>
                    <a:cxn ang="0">
                      <a:pos x="T0" y="T1"/>
                    </a:cxn>
                    <a:cxn ang="0">
                      <a:pos x="T2" y="T3"/>
                    </a:cxn>
                    <a:cxn ang="0">
                      <a:pos x="T4" y="T5"/>
                    </a:cxn>
                    <a:cxn ang="0">
                      <a:pos x="T6" y="T7"/>
                    </a:cxn>
                    <a:cxn ang="0">
                      <a:pos x="T8" y="T9"/>
                    </a:cxn>
                    <a:cxn ang="0">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02" name="Freeform 22"/>
                <p:cNvSpPr>
                  <a:spLocks/>
                </p:cNvSpPr>
                <p:nvPr userDrawn="1"/>
              </p:nvSpPr>
              <p:spPr bwMode="ltGray">
                <a:xfrm>
                  <a:off x="2555" y="832"/>
                  <a:ext cx="61" cy="42"/>
                </a:xfrm>
                <a:custGeom>
                  <a:avLst/>
                  <a:gdLst>
                    <a:gd name="T0" fmla="*/ 21 w 61"/>
                    <a:gd name="T1" fmla="*/ 38 h 48"/>
                    <a:gd name="T2" fmla="*/ 15 w 61"/>
                    <a:gd name="T3" fmla="*/ 26 h 48"/>
                    <a:gd name="T4" fmla="*/ 3 w 61"/>
                    <a:gd name="T5" fmla="*/ 22 h 48"/>
                    <a:gd name="T6" fmla="*/ 13 w 61"/>
                    <a:gd name="T7" fmla="*/ 8 h 48"/>
                    <a:gd name="T8" fmla="*/ 25 w 61"/>
                    <a:gd name="T9" fmla="*/ 0 h 48"/>
                    <a:gd name="T10" fmla="*/ 49 w 61"/>
                    <a:gd name="T11" fmla="*/ 10 h 48"/>
                    <a:gd name="T12" fmla="*/ 53 w 61"/>
                    <a:gd name="T13" fmla="*/ 20 h 48"/>
                    <a:gd name="T14" fmla="*/ 61 w 61"/>
                    <a:gd name="T15" fmla="*/ 32 h 48"/>
                    <a:gd name="T16" fmla="*/ 41 w 61"/>
                    <a:gd name="T17" fmla="*/ 38 h 48"/>
                    <a:gd name="T18" fmla="*/ 23 w 61"/>
                    <a:gd name="T19" fmla="*/ 44 h 48"/>
                    <a:gd name="T20" fmla="*/ 21 w 61"/>
                    <a:gd name="T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03" name="Freeform 23"/>
                <p:cNvSpPr>
                  <a:spLocks/>
                </p:cNvSpPr>
                <p:nvPr userDrawn="1"/>
              </p:nvSpPr>
              <p:spPr bwMode="ltGray">
                <a:xfrm>
                  <a:off x="2572" y="852"/>
                  <a:ext cx="286" cy="149"/>
                </a:xfrm>
                <a:custGeom>
                  <a:avLst/>
                  <a:gdLst>
                    <a:gd name="T0" fmla="*/ 46 w 286"/>
                    <a:gd name="T1" fmla="*/ 28 h 182"/>
                    <a:gd name="T2" fmla="*/ 36 w 286"/>
                    <a:gd name="T3" fmla="*/ 14 h 182"/>
                    <a:gd name="T4" fmla="*/ 26 w 286"/>
                    <a:gd name="T5" fmla="*/ 30 h 182"/>
                    <a:gd name="T6" fmla="*/ 0 w 286"/>
                    <a:gd name="T7" fmla="*/ 24 h 182"/>
                    <a:gd name="T8" fmla="*/ 10 w 286"/>
                    <a:gd name="T9" fmla="*/ 42 h 182"/>
                    <a:gd name="T10" fmla="*/ 16 w 286"/>
                    <a:gd name="T11" fmla="*/ 62 h 182"/>
                    <a:gd name="T12" fmla="*/ 24 w 286"/>
                    <a:gd name="T13" fmla="*/ 48 h 182"/>
                    <a:gd name="T14" fmla="*/ 30 w 286"/>
                    <a:gd name="T15" fmla="*/ 44 h 182"/>
                    <a:gd name="T16" fmla="*/ 48 w 286"/>
                    <a:gd name="T17" fmla="*/ 56 h 182"/>
                    <a:gd name="T18" fmla="*/ 70 w 286"/>
                    <a:gd name="T19" fmla="*/ 62 h 182"/>
                    <a:gd name="T20" fmla="*/ 88 w 286"/>
                    <a:gd name="T21" fmla="*/ 72 h 182"/>
                    <a:gd name="T22" fmla="*/ 106 w 286"/>
                    <a:gd name="T23" fmla="*/ 102 h 182"/>
                    <a:gd name="T24" fmla="*/ 104 w 286"/>
                    <a:gd name="T25" fmla="*/ 122 h 182"/>
                    <a:gd name="T26" fmla="*/ 98 w 286"/>
                    <a:gd name="T27" fmla="*/ 134 h 182"/>
                    <a:gd name="T28" fmla="*/ 122 w 286"/>
                    <a:gd name="T29" fmla="*/ 128 h 182"/>
                    <a:gd name="T30" fmla="*/ 140 w 286"/>
                    <a:gd name="T31" fmla="*/ 140 h 182"/>
                    <a:gd name="T32" fmla="*/ 168 w 286"/>
                    <a:gd name="T33" fmla="*/ 148 h 182"/>
                    <a:gd name="T34" fmla="*/ 174 w 286"/>
                    <a:gd name="T35" fmla="*/ 146 h 182"/>
                    <a:gd name="T36" fmla="*/ 168 w 286"/>
                    <a:gd name="T37" fmla="*/ 134 h 182"/>
                    <a:gd name="T38" fmla="*/ 178 w 286"/>
                    <a:gd name="T39" fmla="*/ 136 h 182"/>
                    <a:gd name="T40" fmla="*/ 186 w 286"/>
                    <a:gd name="T41" fmla="*/ 118 h 182"/>
                    <a:gd name="T42" fmla="*/ 202 w 286"/>
                    <a:gd name="T43" fmla="*/ 122 h 182"/>
                    <a:gd name="T44" fmla="*/ 214 w 286"/>
                    <a:gd name="T45" fmla="*/ 130 h 182"/>
                    <a:gd name="T46" fmla="*/ 244 w 286"/>
                    <a:gd name="T47" fmla="*/ 168 h 182"/>
                    <a:gd name="T48" fmla="*/ 262 w 286"/>
                    <a:gd name="T49" fmla="*/ 178 h 182"/>
                    <a:gd name="T50" fmla="*/ 284 w 286"/>
                    <a:gd name="T51" fmla="*/ 170 h 182"/>
                    <a:gd name="T52" fmla="*/ 268 w 286"/>
                    <a:gd name="T53" fmla="*/ 160 h 182"/>
                    <a:gd name="T54" fmla="*/ 256 w 286"/>
                    <a:gd name="T55" fmla="*/ 138 h 182"/>
                    <a:gd name="T56" fmla="*/ 250 w 286"/>
                    <a:gd name="T57" fmla="*/ 132 h 182"/>
                    <a:gd name="T58" fmla="*/ 248 w 286"/>
                    <a:gd name="T59" fmla="*/ 122 h 182"/>
                    <a:gd name="T60" fmla="*/ 236 w 286"/>
                    <a:gd name="T61" fmla="*/ 116 h 182"/>
                    <a:gd name="T62" fmla="*/ 240 w 286"/>
                    <a:gd name="T63" fmla="*/ 96 h 182"/>
                    <a:gd name="T64" fmla="*/ 220 w 286"/>
                    <a:gd name="T65" fmla="*/ 86 h 182"/>
                    <a:gd name="T66" fmla="*/ 210 w 286"/>
                    <a:gd name="T67" fmla="*/ 70 h 182"/>
                    <a:gd name="T68" fmla="*/ 190 w 286"/>
                    <a:gd name="T69" fmla="*/ 54 h 182"/>
                    <a:gd name="T70" fmla="*/ 168 w 286"/>
                    <a:gd name="T71" fmla="*/ 38 h 182"/>
                    <a:gd name="T72" fmla="*/ 156 w 286"/>
                    <a:gd name="T73" fmla="*/ 34 h 182"/>
                    <a:gd name="T74" fmla="*/ 120 w 286"/>
                    <a:gd name="T75" fmla="*/ 16 h 182"/>
                    <a:gd name="T76" fmla="*/ 102 w 286"/>
                    <a:gd name="T77" fmla="*/ 4 h 182"/>
                    <a:gd name="T78" fmla="*/ 96 w 286"/>
                    <a:gd name="T79" fmla="*/ 0 h 182"/>
                    <a:gd name="T80" fmla="*/ 70 w 286"/>
                    <a:gd name="T81" fmla="*/ 10 h 182"/>
                    <a:gd name="T82" fmla="*/ 56 w 286"/>
                    <a:gd name="T83" fmla="*/ 32 h 182"/>
                    <a:gd name="T84" fmla="*/ 46 w 286"/>
                    <a:gd name="T85" fmla="*/ 2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04" name="Freeform 24"/>
                <p:cNvSpPr>
                  <a:spLocks/>
                </p:cNvSpPr>
                <p:nvPr userDrawn="1"/>
              </p:nvSpPr>
              <p:spPr bwMode="ltGray">
                <a:xfrm>
                  <a:off x="2820" y="866"/>
                  <a:ext cx="78" cy="64"/>
                </a:xfrm>
                <a:custGeom>
                  <a:avLst/>
                  <a:gdLst>
                    <a:gd name="T0" fmla="*/ 1 w 78"/>
                    <a:gd name="T1" fmla="*/ 58 h 78"/>
                    <a:gd name="T2" fmla="*/ 27 w 78"/>
                    <a:gd name="T3" fmla="*/ 60 h 78"/>
                    <a:gd name="T4" fmla="*/ 45 w 78"/>
                    <a:gd name="T5" fmla="*/ 48 h 78"/>
                    <a:gd name="T6" fmla="*/ 57 w 78"/>
                    <a:gd name="T7" fmla="*/ 30 h 78"/>
                    <a:gd name="T8" fmla="*/ 43 w 78"/>
                    <a:gd name="T9" fmla="*/ 14 h 78"/>
                    <a:gd name="T10" fmla="*/ 43 w 78"/>
                    <a:gd name="T11" fmla="*/ 4 h 78"/>
                    <a:gd name="T12" fmla="*/ 71 w 78"/>
                    <a:gd name="T13" fmla="*/ 26 h 78"/>
                    <a:gd name="T14" fmla="*/ 67 w 78"/>
                    <a:gd name="T15" fmla="*/ 54 h 78"/>
                    <a:gd name="T16" fmla="*/ 33 w 78"/>
                    <a:gd name="T17" fmla="*/ 78 h 78"/>
                    <a:gd name="T18" fmla="*/ 9 w 78"/>
                    <a:gd name="T19" fmla="*/ 66 h 78"/>
                    <a:gd name="T20" fmla="*/ 3 w 78"/>
                    <a:gd name="T21" fmla="*/ 62 h 78"/>
                    <a:gd name="T22" fmla="*/ 1 w 78"/>
                    <a:gd name="T23"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05" name="Freeform 25"/>
                <p:cNvSpPr>
                  <a:spLocks/>
                </p:cNvSpPr>
                <p:nvPr userDrawn="1"/>
              </p:nvSpPr>
              <p:spPr bwMode="ltGray">
                <a:xfrm>
                  <a:off x="2984" y="732"/>
                  <a:ext cx="19" cy="14"/>
                </a:xfrm>
                <a:custGeom>
                  <a:avLst/>
                  <a:gdLst>
                    <a:gd name="T0" fmla="*/ 3 w 17"/>
                    <a:gd name="T1" fmla="*/ 4 h 18"/>
                    <a:gd name="T2" fmla="*/ 3 w 17"/>
                    <a:gd name="T3" fmla="*/ 14 h 18"/>
                    <a:gd name="T4" fmla="*/ 3 w 17"/>
                    <a:gd name="T5" fmla="*/ 4 h 18"/>
                  </a:gdLst>
                  <a:ahLst/>
                  <a:cxnLst>
                    <a:cxn ang="0">
                      <a:pos x="T0" y="T1"/>
                    </a:cxn>
                    <a:cxn ang="0">
                      <a:pos x="T2" y="T3"/>
                    </a:cxn>
                    <a:cxn ang="0">
                      <a:pos x="T4" y="T5"/>
                    </a:cxn>
                  </a:cxnLst>
                  <a:rect l="0" t="0" r="r" b="b"/>
                  <a:pathLst>
                    <a:path w="17" h="18">
                      <a:moveTo>
                        <a:pt x="3" y="4"/>
                      </a:moveTo>
                      <a:cubicBezTo>
                        <a:pt x="17" y="7"/>
                        <a:pt x="16" y="18"/>
                        <a:pt x="3" y="14"/>
                      </a:cubicBezTo>
                      <a:cubicBezTo>
                        <a:pt x="0" y="6"/>
                        <a:pt x="7" y="0"/>
                        <a:pt x="3"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06" name="Freeform 26"/>
                <p:cNvSpPr>
                  <a:spLocks/>
                </p:cNvSpPr>
                <p:nvPr userDrawn="1"/>
              </p:nvSpPr>
              <p:spPr bwMode="ltGray">
                <a:xfrm>
                  <a:off x="3083" y="830"/>
                  <a:ext cx="26" cy="19"/>
                </a:xfrm>
                <a:custGeom>
                  <a:avLst/>
                  <a:gdLst>
                    <a:gd name="T0" fmla="*/ 8 w 26"/>
                    <a:gd name="T1" fmla="*/ 14 h 22"/>
                    <a:gd name="T2" fmla="*/ 14 w 26"/>
                    <a:gd name="T3" fmla="*/ 0 h 22"/>
                    <a:gd name="T4" fmla="*/ 14 w 26"/>
                    <a:gd name="T5" fmla="*/ 22 h 22"/>
                    <a:gd name="T6" fmla="*/ 8 w 26"/>
                    <a:gd name="T7" fmla="*/ 14 h 22"/>
                  </a:gdLst>
                  <a:ahLst/>
                  <a:cxnLst>
                    <a:cxn ang="0">
                      <a:pos x="T0" y="T1"/>
                    </a:cxn>
                    <a:cxn ang="0">
                      <a:pos x="T2" y="T3"/>
                    </a:cxn>
                    <a:cxn ang="0">
                      <a:pos x="T4" y="T5"/>
                    </a:cxn>
                    <a:cxn ang="0">
                      <a:pos x="T6" y="T7"/>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07" name="Freeform 27"/>
                <p:cNvSpPr>
                  <a:spLocks/>
                </p:cNvSpPr>
                <p:nvPr userDrawn="1"/>
              </p:nvSpPr>
              <p:spPr bwMode="ltGray">
                <a:xfrm>
                  <a:off x="2766" y="610"/>
                  <a:ext cx="19" cy="12"/>
                </a:xfrm>
                <a:custGeom>
                  <a:avLst/>
                  <a:gdLst>
                    <a:gd name="T0" fmla="*/ 7 w 20"/>
                    <a:gd name="T1" fmla="*/ 12 h 15"/>
                    <a:gd name="T2" fmla="*/ 17 w 20"/>
                    <a:gd name="T3" fmla="*/ 2 h 15"/>
                    <a:gd name="T4" fmla="*/ 9 w 20"/>
                    <a:gd name="T5" fmla="*/ 12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08" name="Freeform 28"/>
                <p:cNvSpPr>
                  <a:spLocks/>
                </p:cNvSpPr>
                <p:nvPr userDrawn="1"/>
              </p:nvSpPr>
              <p:spPr bwMode="ltGray">
                <a:xfrm>
                  <a:off x="2600" y="712"/>
                  <a:ext cx="19" cy="12"/>
                </a:xfrm>
                <a:custGeom>
                  <a:avLst/>
                  <a:gdLst>
                    <a:gd name="T0" fmla="*/ 7 w 20"/>
                    <a:gd name="T1" fmla="*/ 12 h 15"/>
                    <a:gd name="T2" fmla="*/ 15 w 20"/>
                    <a:gd name="T3" fmla="*/ 2 h 15"/>
                    <a:gd name="T4" fmla="*/ 15 w 20"/>
                    <a:gd name="T5" fmla="*/ 14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09" name="Freeform 29"/>
                <p:cNvSpPr>
                  <a:spLocks/>
                </p:cNvSpPr>
                <p:nvPr userDrawn="1"/>
              </p:nvSpPr>
              <p:spPr bwMode="ltGray">
                <a:xfrm>
                  <a:off x="2417" y="680"/>
                  <a:ext cx="80" cy="66"/>
                </a:xfrm>
                <a:custGeom>
                  <a:avLst/>
                  <a:gdLst>
                    <a:gd name="T0" fmla="*/ 0 w 80"/>
                    <a:gd name="T1" fmla="*/ 50 h 80"/>
                    <a:gd name="T2" fmla="*/ 14 w 80"/>
                    <a:gd name="T3" fmla="*/ 24 h 80"/>
                    <a:gd name="T4" fmla="*/ 26 w 80"/>
                    <a:gd name="T5" fmla="*/ 20 h 80"/>
                    <a:gd name="T6" fmla="*/ 48 w 80"/>
                    <a:gd name="T7" fmla="*/ 18 h 80"/>
                    <a:gd name="T8" fmla="*/ 58 w 80"/>
                    <a:gd name="T9" fmla="*/ 0 h 80"/>
                    <a:gd name="T10" fmla="*/ 80 w 80"/>
                    <a:gd name="T11" fmla="*/ 40 h 80"/>
                    <a:gd name="T12" fmla="*/ 70 w 80"/>
                    <a:gd name="T13" fmla="*/ 56 h 80"/>
                    <a:gd name="T14" fmla="*/ 54 w 80"/>
                    <a:gd name="T15" fmla="*/ 62 h 80"/>
                    <a:gd name="T16" fmla="*/ 48 w 80"/>
                    <a:gd name="T17" fmla="*/ 80 h 80"/>
                    <a:gd name="T18" fmla="*/ 32 w 80"/>
                    <a:gd name="T19" fmla="*/ 68 h 80"/>
                    <a:gd name="T20" fmla="*/ 38 w 80"/>
                    <a:gd name="T21" fmla="*/ 52 h 80"/>
                    <a:gd name="T22" fmla="*/ 30 w 80"/>
                    <a:gd name="T23" fmla="*/ 28 h 80"/>
                    <a:gd name="T24" fmla="*/ 20 w 80"/>
                    <a:gd name="T25" fmla="*/ 48 h 80"/>
                    <a:gd name="T26" fmla="*/ 8 w 80"/>
                    <a:gd name="T27" fmla="*/ 56 h 80"/>
                    <a:gd name="T28" fmla="*/ 0 w 80"/>
                    <a:gd name="T29"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10" name="Freeform 30"/>
                <p:cNvSpPr>
                  <a:spLocks/>
                </p:cNvSpPr>
                <p:nvPr userDrawn="1"/>
              </p:nvSpPr>
              <p:spPr bwMode="ltGray">
                <a:xfrm>
                  <a:off x="2391" y="541"/>
                  <a:ext cx="94" cy="142"/>
                </a:xfrm>
                <a:custGeom>
                  <a:avLst/>
                  <a:gdLst>
                    <a:gd name="T0" fmla="*/ 14 w 94"/>
                    <a:gd name="T1" fmla="*/ 96 h 174"/>
                    <a:gd name="T2" fmla="*/ 26 w 94"/>
                    <a:gd name="T3" fmla="*/ 128 h 174"/>
                    <a:gd name="T4" fmla="*/ 32 w 94"/>
                    <a:gd name="T5" fmla="*/ 108 h 174"/>
                    <a:gd name="T6" fmla="*/ 52 w 94"/>
                    <a:gd name="T7" fmla="*/ 100 h 174"/>
                    <a:gd name="T8" fmla="*/ 46 w 94"/>
                    <a:gd name="T9" fmla="*/ 124 h 174"/>
                    <a:gd name="T10" fmla="*/ 66 w 94"/>
                    <a:gd name="T11" fmla="*/ 126 h 174"/>
                    <a:gd name="T12" fmla="*/ 76 w 94"/>
                    <a:gd name="T13" fmla="*/ 142 h 174"/>
                    <a:gd name="T14" fmla="*/ 58 w 94"/>
                    <a:gd name="T15" fmla="*/ 148 h 174"/>
                    <a:gd name="T16" fmla="*/ 74 w 94"/>
                    <a:gd name="T17" fmla="*/ 174 h 174"/>
                    <a:gd name="T18" fmla="*/ 84 w 94"/>
                    <a:gd name="T19" fmla="*/ 154 h 174"/>
                    <a:gd name="T20" fmla="*/ 82 w 94"/>
                    <a:gd name="T21" fmla="*/ 112 h 174"/>
                    <a:gd name="T22" fmla="*/ 60 w 94"/>
                    <a:gd name="T23" fmla="*/ 106 h 174"/>
                    <a:gd name="T24" fmla="*/ 50 w 94"/>
                    <a:gd name="T25" fmla="*/ 82 h 174"/>
                    <a:gd name="T26" fmla="*/ 34 w 94"/>
                    <a:gd name="T27" fmla="*/ 82 h 174"/>
                    <a:gd name="T28" fmla="*/ 30 w 94"/>
                    <a:gd name="T29" fmla="*/ 70 h 174"/>
                    <a:gd name="T30" fmla="*/ 42 w 94"/>
                    <a:gd name="T31" fmla="*/ 42 h 174"/>
                    <a:gd name="T32" fmla="*/ 30 w 94"/>
                    <a:gd name="T33" fmla="*/ 0 h 174"/>
                    <a:gd name="T34" fmla="*/ 18 w 94"/>
                    <a:gd name="T35" fmla="*/ 22 h 174"/>
                    <a:gd name="T36" fmla="*/ 4 w 94"/>
                    <a:gd name="T37" fmla="*/ 46 h 174"/>
                    <a:gd name="T38" fmla="*/ 14 w 94"/>
                    <a:gd name="T39" fmla="*/ 76 h 174"/>
                    <a:gd name="T40" fmla="*/ 14 w 94"/>
                    <a:gd name="T41" fmla="*/ 9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11" name="Freeform 31"/>
                <p:cNvSpPr>
                  <a:spLocks/>
                </p:cNvSpPr>
                <p:nvPr userDrawn="1"/>
              </p:nvSpPr>
              <p:spPr bwMode="ltGray">
                <a:xfrm>
                  <a:off x="2415" y="644"/>
                  <a:ext cx="32" cy="41"/>
                </a:xfrm>
                <a:custGeom>
                  <a:avLst/>
                  <a:gdLst>
                    <a:gd name="T0" fmla="*/ 6 w 32"/>
                    <a:gd name="T1" fmla="*/ 24 h 50"/>
                    <a:gd name="T2" fmla="*/ 12 w 32"/>
                    <a:gd name="T3" fmla="*/ 0 h 50"/>
                    <a:gd name="T4" fmla="*/ 20 w 32"/>
                    <a:gd name="T5" fmla="*/ 16 h 50"/>
                    <a:gd name="T6" fmla="*/ 22 w 32"/>
                    <a:gd name="T7" fmla="*/ 24 h 50"/>
                    <a:gd name="T8" fmla="*/ 28 w 32"/>
                    <a:gd name="T9" fmla="*/ 26 h 50"/>
                    <a:gd name="T10" fmla="*/ 32 w 32"/>
                    <a:gd name="T11" fmla="*/ 38 h 50"/>
                    <a:gd name="T12" fmla="*/ 18 w 32"/>
                    <a:gd name="T13" fmla="*/ 50 h 50"/>
                    <a:gd name="T14" fmla="*/ 6 w 32"/>
                    <a:gd name="T15" fmla="*/ 24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12" name="Freeform 32"/>
                <p:cNvSpPr>
                  <a:spLocks/>
                </p:cNvSpPr>
                <p:nvPr userDrawn="1"/>
              </p:nvSpPr>
              <p:spPr bwMode="ltGray">
                <a:xfrm>
                  <a:off x="2349" y="654"/>
                  <a:ext cx="45" cy="41"/>
                </a:xfrm>
                <a:custGeom>
                  <a:avLst/>
                  <a:gdLst>
                    <a:gd name="T0" fmla="*/ 0 w 43"/>
                    <a:gd name="T1" fmla="*/ 44 h 50"/>
                    <a:gd name="T2" fmla="*/ 22 w 43"/>
                    <a:gd name="T3" fmla="*/ 20 h 50"/>
                    <a:gd name="T4" fmla="*/ 36 w 43"/>
                    <a:gd name="T5" fmla="*/ 0 h 50"/>
                    <a:gd name="T6" fmla="*/ 24 w 43"/>
                    <a:gd name="T7" fmla="*/ 28 h 50"/>
                    <a:gd name="T8" fmla="*/ 2 w 43"/>
                    <a:gd name="T9" fmla="*/ 50 h 50"/>
                    <a:gd name="T10" fmla="*/ 0 w 43"/>
                    <a:gd name="T11" fmla="*/ 44 h 50"/>
                  </a:gdLst>
                  <a:ahLst/>
                  <a:cxnLst>
                    <a:cxn ang="0">
                      <a:pos x="T0" y="T1"/>
                    </a:cxn>
                    <a:cxn ang="0">
                      <a:pos x="T2" y="T3"/>
                    </a:cxn>
                    <a:cxn ang="0">
                      <a:pos x="T4" y="T5"/>
                    </a:cxn>
                    <a:cxn ang="0">
                      <a:pos x="T6" y="T7"/>
                    </a:cxn>
                    <a:cxn ang="0">
                      <a:pos x="T8" y="T9"/>
                    </a:cxn>
                    <a:cxn ang="0">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13" name="Freeform 33"/>
                <p:cNvSpPr>
                  <a:spLocks/>
                </p:cNvSpPr>
                <p:nvPr userDrawn="1"/>
              </p:nvSpPr>
              <p:spPr bwMode="ltGray">
                <a:xfrm>
                  <a:off x="4808" y="597"/>
                  <a:ext cx="701" cy="438"/>
                </a:xfrm>
                <a:custGeom>
                  <a:avLst/>
                  <a:gdLst>
                    <a:gd name="T0" fmla="*/ 21 w 471"/>
                    <a:gd name="T1" fmla="*/ 280 h 281"/>
                    <a:gd name="T2" fmla="*/ 24 w 471"/>
                    <a:gd name="T3" fmla="*/ 250 h 281"/>
                    <a:gd name="T4" fmla="*/ 22 w 471"/>
                    <a:gd name="T5" fmla="*/ 245 h 281"/>
                    <a:gd name="T6" fmla="*/ 16 w 471"/>
                    <a:gd name="T7" fmla="*/ 218 h 281"/>
                    <a:gd name="T8" fmla="*/ 4 w 471"/>
                    <a:gd name="T9" fmla="*/ 215 h 281"/>
                    <a:gd name="T10" fmla="*/ 0 w 471"/>
                    <a:gd name="T11" fmla="*/ 191 h 281"/>
                    <a:gd name="T12" fmla="*/ 12 w 471"/>
                    <a:gd name="T13" fmla="*/ 180 h 281"/>
                    <a:gd name="T14" fmla="*/ 6 w 471"/>
                    <a:gd name="T15" fmla="*/ 165 h 281"/>
                    <a:gd name="T16" fmla="*/ 2 w 471"/>
                    <a:gd name="T17" fmla="*/ 160 h 281"/>
                    <a:gd name="T18" fmla="*/ 28 w 471"/>
                    <a:gd name="T19" fmla="*/ 120 h 281"/>
                    <a:gd name="T20" fmla="*/ 44 w 471"/>
                    <a:gd name="T21" fmla="*/ 96 h 281"/>
                    <a:gd name="T22" fmla="*/ 42 w 471"/>
                    <a:gd name="T23" fmla="*/ 70 h 281"/>
                    <a:gd name="T24" fmla="*/ 24 w 471"/>
                    <a:gd name="T25" fmla="*/ 43 h 281"/>
                    <a:gd name="T26" fmla="*/ 20 w 471"/>
                    <a:gd name="T27" fmla="*/ 32 h 281"/>
                    <a:gd name="T28" fmla="*/ 26 w 471"/>
                    <a:gd name="T29" fmla="*/ 36 h 281"/>
                    <a:gd name="T30" fmla="*/ 48 w 471"/>
                    <a:gd name="T31" fmla="*/ 35 h 281"/>
                    <a:gd name="T32" fmla="*/ 64 w 471"/>
                    <a:gd name="T33" fmla="*/ 11 h 281"/>
                    <a:gd name="T34" fmla="*/ 82 w 471"/>
                    <a:gd name="T35" fmla="*/ 0 h 281"/>
                    <a:gd name="T36" fmla="*/ 88 w 471"/>
                    <a:gd name="T37" fmla="*/ 2 h 281"/>
                    <a:gd name="T38" fmla="*/ 92 w 471"/>
                    <a:gd name="T39" fmla="*/ 9 h 281"/>
                    <a:gd name="T40" fmla="*/ 98 w 471"/>
                    <a:gd name="T41" fmla="*/ 5 h 281"/>
                    <a:gd name="T42" fmla="*/ 110 w 471"/>
                    <a:gd name="T43" fmla="*/ 8 h 281"/>
                    <a:gd name="T44" fmla="*/ 116 w 471"/>
                    <a:gd name="T45" fmla="*/ 9 h 281"/>
                    <a:gd name="T46" fmla="*/ 141 w 471"/>
                    <a:gd name="T47" fmla="*/ 14 h 281"/>
                    <a:gd name="T48" fmla="*/ 155 w 471"/>
                    <a:gd name="T49" fmla="*/ 24 h 281"/>
                    <a:gd name="T50" fmla="*/ 167 w 471"/>
                    <a:gd name="T51" fmla="*/ 17 h 281"/>
                    <a:gd name="T52" fmla="*/ 173 w 471"/>
                    <a:gd name="T53" fmla="*/ 14 h 281"/>
                    <a:gd name="T54" fmla="*/ 195 w 471"/>
                    <a:gd name="T55" fmla="*/ 14 h 281"/>
                    <a:gd name="T56" fmla="*/ 211 w 471"/>
                    <a:gd name="T57" fmla="*/ 32 h 281"/>
                    <a:gd name="T58" fmla="*/ 231 w 471"/>
                    <a:gd name="T59" fmla="*/ 59 h 281"/>
                    <a:gd name="T60" fmla="*/ 245 w 471"/>
                    <a:gd name="T61" fmla="*/ 70 h 281"/>
                    <a:gd name="T62" fmla="*/ 257 w 471"/>
                    <a:gd name="T63" fmla="*/ 68 h 281"/>
                    <a:gd name="T64" fmla="*/ 270 w 471"/>
                    <a:gd name="T65" fmla="*/ 65 h 281"/>
                    <a:gd name="T66" fmla="*/ 290 w 471"/>
                    <a:gd name="T67" fmla="*/ 71 h 281"/>
                    <a:gd name="T68" fmla="*/ 300 w 471"/>
                    <a:gd name="T69" fmla="*/ 81 h 281"/>
                    <a:gd name="T70" fmla="*/ 308 w 471"/>
                    <a:gd name="T71" fmla="*/ 90 h 281"/>
                    <a:gd name="T72" fmla="*/ 318 w 471"/>
                    <a:gd name="T73" fmla="*/ 111 h 281"/>
                    <a:gd name="T74" fmla="*/ 322 w 471"/>
                    <a:gd name="T75" fmla="*/ 120 h 281"/>
                    <a:gd name="T76" fmla="*/ 324 w 471"/>
                    <a:gd name="T77" fmla="*/ 125 h 281"/>
                    <a:gd name="T78" fmla="*/ 310 w 471"/>
                    <a:gd name="T79" fmla="*/ 142 h 281"/>
                    <a:gd name="T80" fmla="*/ 322 w 471"/>
                    <a:gd name="T81" fmla="*/ 141 h 281"/>
                    <a:gd name="T82" fmla="*/ 342 w 471"/>
                    <a:gd name="T83" fmla="*/ 155 h 281"/>
                    <a:gd name="T84" fmla="*/ 364 w 471"/>
                    <a:gd name="T85" fmla="*/ 157 h 281"/>
                    <a:gd name="T86" fmla="*/ 380 w 471"/>
                    <a:gd name="T87" fmla="*/ 168 h 281"/>
                    <a:gd name="T88" fmla="*/ 382 w 471"/>
                    <a:gd name="T89" fmla="*/ 172 h 281"/>
                    <a:gd name="T90" fmla="*/ 382 w 471"/>
                    <a:gd name="T91" fmla="*/ 176 h 281"/>
                    <a:gd name="T92" fmla="*/ 394 w 471"/>
                    <a:gd name="T93" fmla="*/ 172 h 281"/>
                    <a:gd name="T94" fmla="*/ 400 w 471"/>
                    <a:gd name="T95" fmla="*/ 171 h 281"/>
                    <a:gd name="T96" fmla="*/ 439 w 471"/>
                    <a:gd name="T97" fmla="*/ 185 h 281"/>
                    <a:gd name="T98" fmla="*/ 447 w 471"/>
                    <a:gd name="T99" fmla="*/ 199 h 281"/>
                    <a:gd name="T100" fmla="*/ 465 w 471"/>
                    <a:gd name="T101" fmla="*/ 201 h 281"/>
                    <a:gd name="T102" fmla="*/ 471 w 471"/>
                    <a:gd name="T103" fmla="*/ 215 h 281"/>
                    <a:gd name="T104" fmla="*/ 451 w 471"/>
                    <a:gd name="T105" fmla="*/ 258 h 281"/>
                    <a:gd name="T106" fmla="*/ 435 w 471"/>
                    <a:gd name="T107"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14" name="Freeform 34"/>
                <p:cNvSpPr>
                  <a:spLocks/>
                </p:cNvSpPr>
                <p:nvPr userDrawn="1"/>
              </p:nvSpPr>
              <p:spPr bwMode="ltGray">
                <a:xfrm>
                  <a:off x="3880" y="-7"/>
                  <a:ext cx="984" cy="692"/>
                </a:xfrm>
                <a:custGeom>
                  <a:avLst/>
                  <a:gdLst>
                    <a:gd name="T0" fmla="*/ 406 w 984"/>
                    <a:gd name="T1" fmla="*/ 6 h 844"/>
                    <a:gd name="T2" fmla="*/ 502 w 984"/>
                    <a:gd name="T3" fmla="*/ 34 h 844"/>
                    <a:gd name="T4" fmla="*/ 550 w 984"/>
                    <a:gd name="T5" fmla="*/ 38 h 844"/>
                    <a:gd name="T6" fmla="*/ 578 w 984"/>
                    <a:gd name="T7" fmla="*/ 130 h 844"/>
                    <a:gd name="T8" fmla="*/ 586 w 984"/>
                    <a:gd name="T9" fmla="*/ 90 h 844"/>
                    <a:gd name="T10" fmla="*/ 606 w 984"/>
                    <a:gd name="T11" fmla="*/ 70 h 844"/>
                    <a:gd name="T12" fmla="*/ 642 w 984"/>
                    <a:gd name="T13" fmla="*/ 126 h 844"/>
                    <a:gd name="T14" fmla="*/ 682 w 984"/>
                    <a:gd name="T15" fmla="*/ 98 h 844"/>
                    <a:gd name="T16" fmla="*/ 706 w 984"/>
                    <a:gd name="T17" fmla="*/ 86 h 844"/>
                    <a:gd name="T18" fmla="*/ 762 w 984"/>
                    <a:gd name="T19" fmla="*/ 2 h 844"/>
                    <a:gd name="T20" fmla="*/ 798 w 984"/>
                    <a:gd name="T21" fmla="*/ 70 h 844"/>
                    <a:gd name="T22" fmla="*/ 798 w 984"/>
                    <a:gd name="T23" fmla="*/ 130 h 844"/>
                    <a:gd name="T24" fmla="*/ 790 w 984"/>
                    <a:gd name="T25" fmla="*/ 158 h 844"/>
                    <a:gd name="T26" fmla="*/ 766 w 984"/>
                    <a:gd name="T27" fmla="*/ 162 h 844"/>
                    <a:gd name="T28" fmla="*/ 762 w 984"/>
                    <a:gd name="T29" fmla="*/ 186 h 844"/>
                    <a:gd name="T30" fmla="*/ 802 w 984"/>
                    <a:gd name="T31" fmla="*/ 226 h 844"/>
                    <a:gd name="T32" fmla="*/ 786 w 984"/>
                    <a:gd name="T33" fmla="*/ 322 h 844"/>
                    <a:gd name="T34" fmla="*/ 830 w 984"/>
                    <a:gd name="T35" fmla="*/ 414 h 844"/>
                    <a:gd name="T36" fmla="*/ 854 w 984"/>
                    <a:gd name="T37" fmla="*/ 450 h 844"/>
                    <a:gd name="T38" fmla="*/ 830 w 984"/>
                    <a:gd name="T39" fmla="*/ 450 h 844"/>
                    <a:gd name="T40" fmla="*/ 746 w 984"/>
                    <a:gd name="T41" fmla="*/ 378 h 844"/>
                    <a:gd name="T42" fmla="*/ 678 w 984"/>
                    <a:gd name="T43" fmla="*/ 402 h 844"/>
                    <a:gd name="T44" fmla="*/ 590 w 984"/>
                    <a:gd name="T45" fmla="*/ 442 h 844"/>
                    <a:gd name="T46" fmla="*/ 642 w 984"/>
                    <a:gd name="T47" fmla="*/ 578 h 844"/>
                    <a:gd name="T48" fmla="*/ 710 w 984"/>
                    <a:gd name="T49" fmla="*/ 610 h 844"/>
                    <a:gd name="T50" fmla="*/ 738 w 984"/>
                    <a:gd name="T51" fmla="*/ 550 h 844"/>
                    <a:gd name="T52" fmla="*/ 774 w 984"/>
                    <a:gd name="T53" fmla="*/ 570 h 844"/>
                    <a:gd name="T54" fmla="*/ 766 w 984"/>
                    <a:gd name="T55" fmla="*/ 630 h 844"/>
                    <a:gd name="T56" fmla="*/ 802 w 984"/>
                    <a:gd name="T57" fmla="*/ 670 h 844"/>
                    <a:gd name="T58" fmla="*/ 838 w 984"/>
                    <a:gd name="T59" fmla="*/ 658 h 844"/>
                    <a:gd name="T60" fmla="*/ 922 w 984"/>
                    <a:gd name="T61" fmla="*/ 806 h 844"/>
                    <a:gd name="T62" fmla="*/ 942 w 984"/>
                    <a:gd name="T63" fmla="*/ 826 h 844"/>
                    <a:gd name="T64" fmla="*/ 874 w 984"/>
                    <a:gd name="T65" fmla="*/ 810 h 844"/>
                    <a:gd name="T66" fmla="*/ 830 w 984"/>
                    <a:gd name="T67" fmla="*/ 758 h 844"/>
                    <a:gd name="T68" fmla="*/ 778 w 984"/>
                    <a:gd name="T69" fmla="*/ 710 h 844"/>
                    <a:gd name="T70" fmla="*/ 702 w 984"/>
                    <a:gd name="T71" fmla="*/ 662 h 844"/>
                    <a:gd name="T72" fmla="*/ 614 w 984"/>
                    <a:gd name="T73" fmla="*/ 646 h 844"/>
                    <a:gd name="T74" fmla="*/ 506 w 984"/>
                    <a:gd name="T75" fmla="*/ 594 h 844"/>
                    <a:gd name="T76" fmla="*/ 462 w 984"/>
                    <a:gd name="T77" fmla="*/ 506 h 844"/>
                    <a:gd name="T78" fmla="*/ 430 w 984"/>
                    <a:gd name="T79" fmla="*/ 462 h 844"/>
                    <a:gd name="T80" fmla="*/ 382 w 984"/>
                    <a:gd name="T81" fmla="*/ 430 h 844"/>
                    <a:gd name="T82" fmla="*/ 342 w 984"/>
                    <a:gd name="T83" fmla="*/ 370 h 844"/>
                    <a:gd name="T84" fmla="*/ 354 w 984"/>
                    <a:gd name="T85" fmla="*/ 414 h 844"/>
                    <a:gd name="T86" fmla="*/ 418 w 984"/>
                    <a:gd name="T87" fmla="*/ 494 h 844"/>
                    <a:gd name="T88" fmla="*/ 422 w 984"/>
                    <a:gd name="T89" fmla="*/ 526 h 844"/>
                    <a:gd name="T90" fmla="*/ 394 w 984"/>
                    <a:gd name="T91" fmla="*/ 498 h 844"/>
                    <a:gd name="T92" fmla="*/ 354 w 984"/>
                    <a:gd name="T93" fmla="*/ 466 h 844"/>
                    <a:gd name="T94" fmla="*/ 314 w 984"/>
                    <a:gd name="T95" fmla="*/ 402 h 844"/>
                    <a:gd name="T96" fmla="*/ 266 w 984"/>
                    <a:gd name="T97" fmla="*/ 346 h 844"/>
                    <a:gd name="T98" fmla="*/ 210 w 984"/>
                    <a:gd name="T99" fmla="*/ 314 h 844"/>
                    <a:gd name="T100" fmla="*/ 154 w 984"/>
                    <a:gd name="T101" fmla="*/ 238 h 844"/>
                    <a:gd name="T102" fmla="*/ 66 w 984"/>
                    <a:gd name="T103" fmla="*/ 66 h 844"/>
                    <a:gd name="T104" fmla="*/ 34 w 984"/>
                    <a:gd name="T105" fmla="*/ 38 h 844"/>
                    <a:gd name="T106" fmla="*/ 46 w 984"/>
                    <a:gd name="T107" fmla="*/ 22 h 844"/>
                    <a:gd name="T108" fmla="*/ 102 w 984"/>
                    <a:gd name="T109" fmla="*/ 7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15" name="Freeform 35"/>
                <p:cNvSpPr>
                  <a:spLocks/>
                </p:cNvSpPr>
                <p:nvPr userDrawn="1"/>
              </p:nvSpPr>
              <p:spPr bwMode="ltGray">
                <a:xfrm>
                  <a:off x="3577" y="490"/>
                  <a:ext cx="36" cy="39"/>
                </a:xfrm>
                <a:custGeom>
                  <a:avLst/>
                  <a:gdLst>
                    <a:gd name="T0" fmla="*/ 6 w 36"/>
                    <a:gd name="T1" fmla="*/ 28 h 48"/>
                    <a:gd name="T2" fmla="*/ 10 w 36"/>
                    <a:gd name="T3" fmla="*/ 48 h 48"/>
                    <a:gd name="T4" fmla="*/ 6 w 36"/>
                    <a:gd name="T5" fmla="*/ 28 h 48"/>
                  </a:gdLst>
                  <a:ahLst/>
                  <a:cxnLst>
                    <a:cxn ang="0">
                      <a:pos x="T0" y="T1"/>
                    </a:cxn>
                    <a:cxn ang="0">
                      <a:pos x="T2" y="T3"/>
                    </a:cxn>
                    <a:cxn ang="0">
                      <a:pos x="T4" y="T5"/>
                    </a:cxn>
                  </a:cxnLst>
                  <a:rect l="0" t="0" r="r" b="b"/>
                  <a:pathLst>
                    <a:path w="36" h="48">
                      <a:moveTo>
                        <a:pt x="6" y="28"/>
                      </a:moveTo>
                      <a:cubicBezTo>
                        <a:pt x="25" y="0"/>
                        <a:pt x="36" y="31"/>
                        <a:pt x="10" y="48"/>
                      </a:cubicBezTo>
                      <a:cubicBezTo>
                        <a:pt x="0" y="34"/>
                        <a:pt x="0" y="40"/>
                        <a:pt x="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16" name="Freeform 36"/>
                <p:cNvSpPr>
                  <a:spLocks/>
                </p:cNvSpPr>
                <p:nvPr userDrawn="1"/>
              </p:nvSpPr>
              <p:spPr bwMode="ltGray">
                <a:xfrm>
                  <a:off x="3549" y="475"/>
                  <a:ext cx="38" cy="29"/>
                </a:xfrm>
                <a:custGeom>
                  <a:avLst/>
                  <a:gdLst>
                    <a:gd name="T0" fmla="*/ 0 w 36"/>
                    <a:gd name="T1" fmla="*/ 5 h 37"/>
                    <a:gd name="T2" fmla="*/ 12 w 36"/>
                    <a:gd name="T3" fmla="*/ 1 h 37"/>
                    <a:gd name="T4" fmla="*/ 36 w 36"/>
                    <a:gd name="T5" fmla="*/ 17 h 37"/>
                    <a:gd name="T6" fmla="*/ 8 w 36"/>
                    <a:gd name="T7" fmla="*/ 17 h 37"/>
                    <a:gd name="T8" fmla="*/ 0 w 36"/>
                    <a:gd name="T9" fmla="*/ 5 h 37"/>
                  </a:gdLst>
                  <a:ahLst/>
                  <a:cxnLst>
                    <a:cxn ang="0">
                      <a:pos x="T0" y="T1"/>
                    </a:cxn>
                    <a:cxn ang="0">
                      <a:pos x="T2" y="T3"/>
                    </a:cxn>
                    <a:cxn ang="0">
                      <a:pos x="T4" y="T5"/>
                    </a:cxn>
                    <a:cxn ang="0">
                      <a:pos x="T6" y="T7"/>
                    </a:cxn>
                    <a:cxn ang="0">
                      <a:pos x="T8" y="T9"/>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17" name="Freeform 37"/>
                <p:cNvSpPr>
                  <a:spLocks/>
                </p:cNvSpPr>
                <p:nvPr userDrawn="1"/>
              </p:nvSpPr>
              <p:spPr bwMode="ltGray">
                <a:xfrm>
                  <a:off x="4686" y="394"/>
                  <a:ext cx="171" cy="81"/>
                </a:xfrm>
                <a:custGeom>
                  <a:avLst/>
                  <a:gdLst>
                    <a:gd name="T0" fmla="*/ 0 w 170"/>
                    <a:gd name="T1" fmla="*/ 49 h 96"/>
                    <a:gd name="T2" fmla="*/ 28 w 170"/>
                    <a:gd name="T3" fmla="*/ 25 h 96"/>
                    <a:gd name="T4" fmla="*/ 56 w 170"/>
                    <a:gd name="T5" fmla="*/ 21 h 96"/>
                    <a:gd name="T6" fmla="*/ 80 w 170"/>
                    <a:gd name="T7" fmla="*/ 9 h 96"/>
                    <a:gd name="T8" fmla="*/ 64 w 170"/>
                    <a:gd name="T9" fmla="*/ 25 h 96"/>
                    <a:gd name="T10" fmla="*/ 124 w 170"/>
                    <a:gd name="T11" fmla="*/ 49 h 96"/>
                    <a:gd name="T12" fmla="*/ 160 w 170"/>
                    <a:gd name="T13" fmla="*/ 65 h 96"/>
                    <a:gd name="T14" fmla="*/ 116 w 170"/>
                    <a:gd name="T15" fmla="*/ 77 h 96"/>
                    <a:gd name="T16" fmla="*/ 88 w 170"/>
                    <a:gd name="T17" fmla="*/ 57 h 96"/>
                    <a:gd name="T18" fmla="*/ 76 w 170"/>
                    <a:gd name="T19" fmla="*/ 53 h 96"/>
                    <a:gd name="T20" fmla="*/ 24 w 170"/>
                    <a:gd name="T21" fmla="*/ 41 h 96"/>
                    <a:gd name="T22" fmla="*/ 0 w 170"/>
                    <a:gd name="T23" fmla="*/ 4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18" name="Freeform 38"/>
                <p:cNvSpPr>
                  <a:spLocks/>
                </p:cNvSpPr>
                <p:nvPr userDrawn="1"/>
              </p:nvSpPr>
              <p:spPr bwMode="ltGray">
                <a:xfrm>
                  <a:off x="4867" y="460"/>
                  <a:ext cx="138" cy="37"/>
                </a:xfrm>
                <a:custGeom>
                  <a:avLst/>
                  <a:gdLst>
                    <a:gd name="T0" fmla="*/ 0 w 138"/>
                    <a:gd name="T1" fmla="*/ 0 h 44"/>
                    <a:gd name="T2" fmla="*/ 52 w 138"/>
                    <a:gd name="T3" fmla="*/ 4 h 44"/>
                    <a:gd name="T4" fmla="*/ 88 w 138"/>
                    <a:gd name="T5" fmla="*/ 24 h 44"/>
                    <a:gd name="T6" fmla="*/ 112 w 138"/>
                    <a:gd name="T7" fmla="*/ 20 h 44"/>
                    <a:gd name="T8" fmla="*/ 108 w 138"/>
                    <a:gd name="T9" fmla="*/ 44 h 44"/>
                    <a:gd name="T10" fmla="*/ 64 w 138"/>
                    <a:gd name="T11" fmla="*/ 40 h 44"/>
                    <a:gd name="T12" fmla="*/ 0 w 138"/>
                    <a:gd name="T13" fmla="*/ 36 h 44"/>
                    <a:gd name="T14" fmla="*/ 28 w 138"/>
                    <a:gd name="T15" fmla="*/ 20 h 44"/>
                    <a:gd name="T16" fmla="*/ 0 w 138"/>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19" name="Freeform 39"/>
                <p:cNvSpPr>
                  <a:spLocks/>
                </p:cNvSpPr>
                <p:nvPr userDrawn="1"/>
              </p:nvSpPr>
              <p:spPr bwMode="ltGray">
                <a:xfrm>
                  <a:off x="4794" y="480"/>
                  <a:ext cx="56" cy="34"/>
                </a:xfrm>
                <a:custGeom>
                  <a:avLst/>
                  <a:gdLst>
                    <a:gd name="T0" fmla="*/ 17 w 57"/>
                    <a:gd name="T1" fmla="*/ 25 h 42"/>
                    <a:gd name="T2" fmla="*/ 37 w 57"/>
                    <a:gd name="T3" fmla="*/ 13 h 42"/>
                    <a:gd name="T4" fmla="*/ 17 w 57"/>
                    <a:gd name="T5" fmla="*/ 25 h 42"/>
                  </a:gdLst>
                  <a:ahLst/>
                  <a:cxnLst>
                    <a:cxn ang="0">
                      <a:pos x="T0" y="T1"/>
                    </a:cxn>
                    <a:cxn ang="0">
                      <a:pos x="T2" y="T3"/>
                    </a:cxn>
                    <a:cxn ang="0">
                      <a:pos x="T4" y="T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20" name="Freeform 40"/>
                <p:cNvSpPr>
                  <a:spLocks/>
                </p:cNvSpPr>
                <p:nvPr userDrawn="1"/>
              </p:nvSpPr>
              <p:spPr bwMode="ltGray">
                <a:xfrm>
                  <a:off x="4757" y="375"/>
                  <a:ext cx="37" cy="44"/>
                </a:xfrm>
                <a:custGeom>
                  <a:avLst/>
                  <a:gdLst>
                    <a:gd name="T0" fmla="*/ 19 w 39"/>
                    <a:gd name="T1" fmla="*/ 32 h 52"/>
                    <a:gd name="T2" fmla="*/ 19 w 39"/>
                    <a:gd name="T3" fmla="*/ 0 h 52"/>
                    <a:gd name="T4" fmla="*/ 19 w 39"/>
                    <a:gd name="T5" fmla="*/ 32 h 52"/>
                  </a:gdLst>
                  <a:ahLst/>
                  <a:cxnLst>
                    <a:cxn ang="0">
                      <a:pos x="T0" y="T1"/>
                    </a:cxn>
                    <a:cxn ang="0">
                      <a:pos x="T2" y="T3"/>
                    </a:cxn>
                    <a:cxn ang="0">
                      <a:pos x="T4" y="T5"/>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21" name="Freeform 41"/>
                <p:cNvSpPr>
                  <a:spLocks/>
                </p:cNvSpPr>
                <p:nvPr userDrawn="1"/>
              </p:nvSpPr>
              <p:spPr bwMode="ltGray">
                <a:xfrm>
                  <a:off x="5054" y="507"/>
                  <a:ext cx="45" cy="66"/>
                </a:xfrm>
                <a:custGeom>
                  <a:avLst/>
                  <a:gdLst>
                    <a:gd name="T0" fmla="*/ 4 w 44"/>
                    <a:gd name="T1" fmla="*/ 9 h 80"/>
                    <a:gd name="T2" fmla="*/ 20 w 44"/>
                    <a:gd name="T3" fmla="*/ 33 h 80"/>
                    <a:gd name="T4" fmla="*/ 24 w 44"/>
                    <a:gd name="T5" fmla="*/ 49 h 80"/>
                    <a:gd name="T6" fmla="*/ 36 w 44"/>
                    <a:gd name="T7" fmla="*/ 53 h 80"/>
                    <a:gd name="T8" fmla="*/ 24 w 44"/>
                    <a:gd name="T9" fmla="*/ 73 h 80"/>
                    <a:gd name="T10" fmla="*/ 0 w 44"/>
                    <a:gd name="T11" fmla="*/ 21 h 80"/>
                    <a:gd name="T12" fmla="*/ 4 w 44"/>
                    <a:gd name="T13" fmla="*/ 9 h 80"/>
                  </a:gdLst>
                  <a:ahLst/>
                  <a:cxnLst>
                    <a:cxn ang="0">
                      <a:pos x="T0" y="T1"/>
                    </a:cxn>
                    <a:cxn ang="0">
                      <a:pos x="T2" y="T3"/>
                    </a:cxn>
                    <a:cxn ang="0">
                      <a:pos x="T4" y="T5"/>
                    </a:cxn>
                    <a:cxn ang="0">
                      <a:pos x="T6" y="T7"/>
                    </a:cxn>
                    <a:cxn ang="0">
                      <a:pos x="T8" y="T9"/>
                    </a:cxn>
                    <a:cxn ang="0">
                      <a:pos x="T10" y="T11"/>
                    </a:cxn>
                    <a:cxn ang="0">
                      <a:pos x="T12" y="T13"/>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22" name="Freeform 42"/>
                <p:cNvSpPr>
                  <a:spLocks/>
                </p:cNvSpPr>
                <p:nvPr userDrawn="1"/>
              </p:nvSpPr>
              <p:spPr bwMode="ltGray">
                <a:xfrm>
                  <a:off x="4260" y="6"/>
                  <a:ext cx="480" cy="100"/>
                </a:xfrm>
                <a:custGeom>
                  <a:avLst/>
                  <a:gdLst>
                    <a:gd name="T0" fmla="*/ 220 w 323"/>
                    <a:gd name="T1" fmla="*/ 1 h 64"/>
                    <a:gd name="T2" fmla="*/ 231 w 323"/>
                    <a:gd name="T3" fmla="*/ 8 h 64"/>
                    <a:gd name="T4" fmla="*/ 235 w 323"/>
                    <a:gd name="T5" fmla="*/ 0 h 64"/>
                    <a:gd name="T6" fmla="*/ 265 w 323"/>
                    <a:gd name="T7" fmla="*/ 0 h 64"/>
                    <a:gd name="T8" fmla="*/ 287 w 323"/>
                    <a:gd name="T9" fmla="*/ 17 h 64"/>
                    <a:gd name="T10" fmla="*/ 319 w 323"/>
                    <a:gd name="T11" fmla="*/ 10 h 64"/>
                    <a:gd name="T12" fmla="*/ 314 w 323"/>
                    <a:gd name="T13" fmla="*/ 29 h 64"/>
                    <a:gd name="T14" fmla="*/ 298 w 323"/>
                    <a:gd name="T15" fmla="*/ 46 h 64"/>
                    <a:gd name="T16" fmla="*/ 295 w 323"/>
                    <a:gd name="T17" fmla="*/ 29 h 64"/>
                    <a:gd name="T18" fmla="*/ 287 w 323"/>
                    <a:gd name="T19" fmla="*/ 31 h 64"/>
                    <a:gd name="T20" fmla="*/ 279 w 323"/>
                    <a:gd name="T21" fmla="*/ 29 h 64"/>
                    <a:gd name="T22" fmla="*/ 263 w 323"/>
                    <a:gd name="T23" fmla="*/ 21 h 64"/>
                    <a:gd name="T24" fmla="*/ 228 w 323"/>
                    <a:gd name="T25" fmla="*/ 38 h 64"/>
                    <a:gd name="T26" fmla="*/ 201 w 323"/>
                    <a:gd name="T27" fmla="*/ 44 h 64"/>
                    <a:gd name="T28" fmla="*/ 212 w 323"/>
                    <a:gd name="T29" fmla="*/ 57 h 64"/>
                    <a:gd name="T30" fmla="*/ 188 w 323"/>
                    <a:gd name="T31" fmla="*/ 63 h 64"/>
                    <a:gd name="T32" fmla="*/ 169 w 323"/>
                    <a:gd name="T33" fmla="*/ 61 h 64"/>
                    <a:gd name="T34" fmla="*/ 177 w 323"/>
                    <a:gd name="T35" fmla="*/ 57 h 64"/>
                    <a:gd name="T36" fmla="*/ 171 w 323"/>
                    <a:gd name="T37" fmla="*/ 40 h 64"/>
                    <a:gd name="T38" fmla="*/ 169 w 323"/>
                    <a:gd name="T39" fmla="*/ 31 h 64"/>
                    <a:gd name="T40" fmla="*/ 158 w 323"/>
                    <a:gd name="T41" fmla="*/ 23 h 64"/>
                    <a:gd name="T42" fmla="*/ 142 w 323"/>
                    <a:gd name="T43" fmla="*/ 27 h 64"/>
                    <a:gd name="T44" fmla="*/ 134 w 323"/>
                    <a:gd name="T45" fmla="*/ 27 h 64"/>
                    <a:gd name="T46" fmla="*/ 123 w 323"/>
                    <a:gd name="T47" fmla="*/ 25 h 64"/>
                    <a:gd name="T48" fmla="*/ 83 w 323"/>
                    <a:gd name="T49" fmla="*/ 2 h 64"/>
                    <a:gd name="T50" fmla="*/ 59 w 323"/>
                    <a:gd name="T51" fmla="*/ 14 h 64"/>
                    <a:gd name="T52" fmla="*/ 1 w 323"/>
                    <a:gd name="T53" fmla="*/ 0 h 64"/>
                    <a:gd name="T54" fmla="*/ 220 w 323"/>
                    <a:gd name="T55"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23" name="Freeform 43"/>
                <p:cNvSpPr>
                  <a:spLocks/>
                </p:cNvSpPr>
                <p:nvPr userDrawn="1"/>
              </p:nvSpPr>
              <p:spPr bwMode="ltGray">
                <a:xfrm>
                  <a:off x="3835" y="3"/>
                  <a:ext cx="446" cy="49"/>
                </a:xfrm>
                <a:custGeom>
                  <a:avLst/>
                  <a:gdLst>
                    <a:gd name="T0" fmla="*/ 105 w 300"/>
                    <a:gd name="T1" fmla="*/ 31 h 31"/>
                    <a:gd name="T2" fmla="*/ 30 w 300"/>
                    <a:gd name="T3" fmla="*/ 1 h 31"/>
                    <a:gd name="T4" fmla="*/ 285 w 300"/>
                    <a:gd name="T5" fmla="*/ 0 h 31"/>
                    <a:gd name="T6" fmla="*/ 296 w 300"/>
                    <a:gd name="T7" fmla="*/ 14 h 31"/>
                    <a:gd name="T8" fmla="*/ 264 w 300"/>
                    <a:gd name="T9" fmla="*/ 16 h 31"/>
                    <a:gd name="T10" fmla="*/ 105 w 300"/>
                    <a:gd name="T11" fmla="*/ 31 h 31"/>
                  </a:gdLst>
                  <a:ahLst/>
                  <a:cxnLst>
                    <a:cxn ang="0">
                      <a:pos x="T0" y="T1"/>
                    </a:cxn>
                    <a:cxn ang="0">
                      <a:pos x="T2" y="T3"/>
                    </a:cxn>
                    <a:cxn ang="0">
                      <a:pos x="T4" y="T5"/>
                    </a:cxn>
                    <a:cxn ang="0">
                      <a:pos x="T6" y="T7"/>
                    </a:cxn>
                    <a:cxn ang="0">
                      <a:pos x="T8" y="T9"/>
                    </a:cxn>
                    <a:cxn ang="0">
                      <a:pos x="T10" y="T1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24" name="Freeform 44"/>
                <p:cNvSpPr>
                  <a:spLocks/>
                </p:cNvSpPr>
                <p:nvPr userDrawn="1"/>
              </p:nvSpPr>
              <p:spPr bwMode="ltGray">
                <a:xfrm>
                  <a:off x="2853" y="74"/>
                  <a:ext cx="42" cy="25"/>
                </a:xfrm>
                <a:custGeom>
                  <a:avLst/>
                  <a:gdLst>
                    <a:gd name="T0" fmla="*/ 0 w 41"/>
                    <a:gd name="T1" fmla="*/ 25 h 29"/>
                    <a:gd name="T2" fmla="*/ 12 w 41"/>
                    <a:gd name="T3" fmla="*/ 29 h 29"/>
                    <a:gd name="T4" fmla="*/ 0 w 41"/>
                    <a:gd name="T5" fmla="*/ 25 h 29"/>
                  </a:gdLst>
                  <a:ahLst/>
                  <a:cxnLst>
                    <a:cxn ang="0">
                      <a:pos x="T0" y="T1"/>
                    </a:cxn>
                    <a:cxn ang="0">
                      <a:pos x="T2" y="T3"/>
                    </a:cxn>
                    <a:cxn ang="0">
                      <a:pos x="T4" y="T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25" name="Freeform 45"/>
                <p:cNvSpPr>
                  <a:spLocks/>
                </p:cNvSpPr>
                <p:nvPr userDrawn="1"/>
              </p:nvSpPr>
              <p:spPr bwMode="ltGray">
                <a:xfrm>
                  <a:off x="1704" y="3"/>
                  <a:ext cx="1022" cy="372"/>
                </a:xfrm>
                <a:custGeom>
                  <a:avLst/>
                  <a:gdLst>
                    <a:gd name="T0" fmla="*/ 73 w 436"/>
                    <a:gd name="T1" fmla="*/ 1 h 152"/>
                    <a:gd name="T2" fmla="*/ 436 w 436"/>
                    <a:gd name="T3" fmla="*/ 0 h 152"/>
                    <a:gd name="T4" fmla="*/ 416 w 436"/>
                    <a:gd name="T5" fmla="*/ 54 h 152"/>
                    <a:gd name="T6" fmla="*/ 397 w 436"/>
                    <a:gd name="T7" fmla="*/ 68 h 152"/>
                    <a:gd name="T8" fmla="*/ 392 w 436"/>
                    <a:gd name="T9" fmla="*/ 70 h 152"/>
                    <a:gd name="T10" fmla="*/ 375 w 436"/>
                    <a:gd name="T11" fmla="*/ 73 h 152"/>
                    <a:gd name="T12" fmla="*/ 361 w 436"/>
                    <a:gd name="T13" fmla="*/ 88 h 152"/>
                    <a:gd name="T14" fmla="*/ 362 w 436"/>
                    <a:gd name="T15" fmla="*/ 99 h 152"/>
                    <a:gd name="T16" fmla="*/ 364 w 436"/>
                    <a:gd name="T17" fmla="*/ 107 h 152"/>
                    <a:gd name="T18" fmla="*/ 366 w 436"/>
                    <a:gd name="T19" fmla="*/ 113 h 152"/>
                    <a:gd name="T20" fmla="*/ 362 w 436"/>
                    <a:gd name="T21" fmla="*/ 122 h 152"/>
                    <a:gd name="T22" fmla="*/ 351 w 436"/>
                    <a:gd name="T23" fmla="*/ 120 h 152"/>
                    <a:gd name="T24" fmla="*/ 342 w 436"/>
                    <a:gd name="T25" fmla="*/ 129 h 152"/>
                    <a:gd name="T26" fmla="*/ 347 w 436"/>
                    <a:gd name="T27" fmla="*/ 105 h 152"/>
                    <a:gd name="T28" fmla="*/ 338 w 436"/>
                    <a:gd name="T29" fmla="*/ 100 h 152"/>
                    <a:gd name="T30" fmla="*/ 344 w 436"/>
                    <a:gd name="T31" fmla="*/ 93 h 152"/>
                    <a:gd name="T32" fmla="*/ 342 w 436"/>
                    <a:gd name="T33" fmla="*/ 89 h 152"/>
                    <a:gd name="T34" fmla="*/ 320 w 436"/>
                    <a:gd name="T35" fmla="*/ 94 h 152"/>
                    <a:gd name="T36" fmla="*/ 317 w 436"/>
                    <a:gd name="T37" fmla="*/ 85 h 152"/>
                    <a:gd name="T38" fmla="*/ 297 w 436"/>
                    <a:gd name="T39" fmla="*/ 94 h 152"/>
                    <a:gd name="T40" fmla="*/ 320 w 436"/>
                    <a:gd name="T41" fmla="*/ 103 h 152"/>
                    <a:gd name="T42" fmla="*/ 305 w 436"/>
                    <a:gd name="T43" fmla="*/ 117 h 152"/>
                    <a:gd name="T44" fmla="*/ 311 w 436"/>
                    <a:gd name="T45" fmla="*/ 126 h 152"/>
                    <a:gd name="T46" fmla="*/ 315 w 436"/>
                    <a:gd name="T47" fmla="*/ 138 h 152"/>
                    <a:gd name="T48" fmla="*/ 309 w 436"/>
                    <a:gd name="T49" fmla="*/ 139 h 152"/>
                    <a:gd name="T50" fmla="*/ 314 w 436"/>
                    <a:gd name="T51" fmla="*/ 144 h 152"/>
                    <a:gd name="T52" fmla="*/ 307 w 436"/>
                    <a:gd name="T53" fmla="*/ 152 h 152"/>
                    <a:gd name="T54" fmla="*/ 0 w 436"/>
                    <a:gd name="T55" fmla="*/ 149 h 152"/>
                    <a:gd name="T56" fmla="*/ 73 w 436"/>
                    <a:gd name="T57" fmla="*/ 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26" name="Freeform 46"/>
                <p:cNvSpPr>
                  <a:spLocks/>
                </p:cNvSpPr>
                <p:nvPr userDrawn="1"/>
              </p:nvSpPr>
              <p:spPr bwMode="ltGray">
                <a:xfrm>
                  <a:off x="2729" y="-9"/>
                  <a:ext cx="47" cy="134"/>
                </a:xfrm>
                <a:custGeom>
                  <a:avLst/>
                  <a:gdLst>
                    <a:gd name="T0" fmla="*/ 5 w 47"/>
                    <a:gd name="T1" fmla="*/ 156 h 165"/>
                    <a:gd name="T2" fmla="*/ 15 w 47"/>
                    <a:gd name="T3" fmla="*/ 108 h 165"/>
                    <a:gd name="T4" fmla="*/ 17 w 47"/>
                    <a:gd name="T5" fmla="*/ 68 h 165"/>
                    <a:gd name="T6" fmla="*/ 11 w 47"/>
                    <a:gd name="T7" fmla="*/ 40 h 165"/>
                    <a:gd name="T8" fmla="*/ 17 w 47"/>
                    <a:gd name="T9" fmla="*/ 12 h 165"/>
                    <a:gd name="T10" fmla="*/ 21 w 47"/>
                    <a:gd name="T11" fmla="*/ 0 h 165"/>
                    <a:gd name="T12" fmla="*/ 31 w 47"/>
                    <a:gd name="T13" fmla="*/ 30 h 165"/>
                    <a:gd name="T14" fmla="*/ 47 w 47"/>
                    <a:gd name="T15" fmla="*/ 98 h 165"/>
                    <a:gd name="T16" fmla="*/ 31 w 47"/>
                    <a:gd name="T17" fmla="*/ 108 h 165"/>
                    <a:gd name="T18" fmla="*/ 23 w 47"/>
                    <a:gd name="T19" fmla="*/ 126 h 165"/>
                    <a:gd name="T20" fmla="*/ 21 w 47"/>
                    <a:gd name="T21" fmla="*/ 132 h 165"/>
                    <a:gd name="T22" fmla="*/ 27 w 47"/>
                    <a:gd name="T23" fmla="*/ 134 h 165"/>
                    <a:gd name="T24" fmla="*/ 31 w 47"/>
                    <a:gd name="T25" fmla="*/ 146 h 165"/>
                    <a:gd name="T26" fmla="*/ 13 w 47"/>
                    <a:gd name="T27" fmla="*/ 148 h 165"/>
                    <a:gd name="T28" fmla="*/ 7 w 47"/>
                    <a:gd name="T29" fmla="*/ 160 h 165"/>
                    <a:gd name="T30" fmla="*/ 3 w 47"/>
                    <a:gd name="T31" fmla="*/ 154 h 165"/>
                    <a:gd name="T32" fmla="*/ 5 w 47"/>
                    <a:gd name="T33"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27" name="Freeform 47"/>
                <p:cNvSpPr>
                  <a:spLocks/>
                </p:cNvSpPr>
                <p:nvPr userDrawn="1"/>
              </p:nvSpPr>
              <p:spPr bwMode="ltGray">
                <a:xfrm>
                  <a:off x="2701" y="103"/>
                  <a:ext cx="138" cy="84"/>
                </a:xfrm>
                <a:custGeom>
                  <a:avLst/>
                  <a:gdLst>
                    <a:gd name="T0" fmla="*/ 26 w 138"/>
                    <a:gd name="T1" fmla="*/ 61 h 103"/>
                    <a:gd name="T2" fmla="*/ 30 w 138"/>
                    <a:gd name="T3" fmla="*/ 43 h 103"/>
                    <a:gd name="T4" fmla="*/ 50 w 138"/>
                    <a:gd name="T5" fmla="*/ 33 h 103"/>
                    <a:gd name="T6" fmla="*/ 54 w 138"/>
                    <a:gd name="T7" fmla="*/ 45 h 103"/>
                    <a:gd name="T8" fmla="*/ 66 w 138"/>
                    <a:gd name="T9" fmla="*/ 49 h 103"/>
                    <a:gd name="T10" fmla="*/ 80 w 138"/>
                    <a:gd name="T11" fmla="*/ 55 h 103"/>
                    <a:gd name="T12" fmla="*/ 116 w 138"/>
                    <a:gd name="T13" fmla="*/ 33 h 103"/>
                    <a:gd name="T14" fmla="*/ 130 w 138"/>
                    <a:gd name="T15" fmla="*/ 17 h 103"/>
                    <a:gd name="T16" fmla="*/ 138 w 138"/>
                    <a:gd name="T17" fmla="*/ 11 h 103"/>
                    <a:gd name="T18" fmla="*/ 106 w 138"/>
                    <a:gd name="T19" fmla="*/ 49 h 103"/>
                    <a:gd name="T20" fmla="*/ 84 w 138"/>
                    <a:gd name="T21" fmla="*/ 67 h 103"/>
                    <a:gd name="T22" fmla="*/ 66 w 138"/>
                    <a:gd name="T23" fmla="*/ 81 h 103"/>
                    <a:gd name="T24" fmla="*/ 48 w 138"/>
                    <a:gd name="T25" fmla="*/ 103 h 103"/>
                    <a:gd name="T26" fmla="*/ 26 w 138"/>
                    <a:gd name="T27" fmla="*/ 89 h 103"/>
                    <a:gd name="T28" fmla="*/ 20 w 138"/>
                    <a:gd name="T29" fmla="*/ 87 h 103"/>
                    <a:gd name="T30" fmla="*/ 22 w 138"/>
                    <a:gd name="T31" fmla="*/ 97 h 103"/>
                    <a:gd name="T32" fmla="*/ 0 w 138"/>
                    <a:gd name="T33" fmla="*/ 97 h 103"/>
                    <a:gd name="T34" fmla="*/ 10 w 138"/>
                    <a:gd name="T35" fmla="*/ 79 h 103"/>
                    <a:gd name="T36" fmla="*/ 26 w 138"/>
                    <a:gd name="T37" fmla="*/ 6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28" name="Freeform 48"/>
                <p:cNvSpPr>
                  <a:spLocks/>
                </p:cNvSpPr>
                <p:nvPr userDrawn="1"/>
              </p:nvSpPr>
              <p:spPr bwMode="ltGray">
                <a:xfrm>
                  <a:off x="2553" y="182"/>
                  <a:ext cx="187" cy="176"/>
                </a:xfrm>
                <a:custGeom>
                  <a:avLst/>
                  <a:gdLst>
                    <a:gd name="T0" fmla="*/ 158 w 188"/>
                    <a:gd name="T1" fmla="*/ 24 h 214"/>
                    <a:gd name="T2" fmla="*/ 160 w 188"/>
                    <a:gd name="T3" fmla="*/ 6 h 214"/>
                    <a:gd name="T4" fmla="*/ 170 w 188"/>
                    <a:gd name="T5" fmla="*/ 0 h 214"/>
                    <a:gd name="T6" fmla="*/ 182 w 188"/>
                    <a:gd name="T7" fmla="*/ 24 h 214"/>
                    <a:gd name="T8" fmla="*/ 188 w 188"/>
                    <a:gd name="T9" fmla="*/ 42 h 214"/>
                    <a:gd name="T10" fmla="*/ 178 w 188"/>
                    <a:gd name="T11" fmla="*/ 58 h 214"/>
                    <a:gd name="T12" fmla="*/ 170 w 188"/>
                    <a:gd name="T13" fmla="*/ 76 h 214"/>
                    <a:gd name="T14" fmla="*/ 162 w 188"/>
                    <a:gd name="T15" fmla="*/ 126 h 214"/>
                    <a:gd name="T16" fmla="*/ 144 w 188"/>
                    <a:gd name="T17" fmla="*/ 136 h 214"/>
                    <a:gd name="T18" fmla="*/ 120 w 188"/>
                    <a:gd name="T19" fmla="*/ 138 h 214"/>
                    <a:gd name="T20" fmla="*/ 112 w 188"/>
                    <a:gd name="T21" fmla="*/ 124 h 214"/>
                    <a:gd name="T22" fmla="*/ 102 w 188"/>
                    <a:gd name="T23" fmla="*/ 146 h 214"/>
                    <a:gd name="T24" fmla="*/ 90 w 188"/>
                    <a:gd name="T25" fmla="*/ 150 h 214"/>
                    <a:gd name="T26" fmla="*/ 80 w 188"/>
                    <a:gd name="T27" fmla="*/ 132 h 214"/>
                    <a:gd name="T28" fmla="*/ 58 w 188"/>
                    <a:gd name="T29" fmla="*/ 144 h 214"/>
                    <a:gd name="T30" fmla="*/ 76 w 188"/>
                    <a:gd name="T31" fmla="*/ 142 h 214"/>
                    <a:gd name="T32" fmla="*/ 78 w 188"/>
                    <a:gd name="T33" fmla="*/ 160 h 214"/>
                    <a:gd name="T34" fmla="*/ 58 w 188"/>
                    <a:gd name="T35" fmla="*/ 166 h 214"/>
                    <a:gd name="T36" fmla="*/ 34 w 188"/>
                    <a:gd name="T37" fmla="*/ 166 h 214"/>
                    <a:gd name="T38" fmla="*/ 36 w 188"/>
                    <a:gd name="T39" fmla="*/ 154 h 214"/>
                    <a:gd name="T40" fmla="*/ 46 w 188"/>
                    <a:gd name="T41" fmla="*/ 144 h 214"/>
                    <a:gd name="T42" fmla="*/ 34 w 188"/>
                    <a:gd name="T43" fmla="*/ 148 h 214"/>
                    <a:gd name="T44" fmla="*/ 26 w 188"/>
                    <a:gd name="T45" fmla="*/ 166 h 214"/>
                    <a:gd name="T46" fmla="*/ 30 w 188"/>
                    <a:gd name="T47" fmla="*/ 190 h 214"/>
                    <a:gd name="T48" fmla="*/ 14 w 188"/>
                    <a:gd name="T49" fmla="*/ 200 h 214"/>
                    <a:gd name="T50" fmla="*/ 0 w 188"/>
                    <a:gd name="T51" fmla="*/ 214 h 214"/>
                    <a:gd name="T52" fmla="*/ 8 w 188"/>
                    <a:gd name="T53" fmla="*/ 188 h 214"/>
                    <a:gd name="T54" fmla="*/ 0 w 188"/>
                    <a:gd name="T55" fmla="*/ 164 h 214"/>
                    <a:gd name="T56" fmla="*/ 14 w 188"/>
                    <a:gd name="T57" fmla="*/ 152 h 214"/>
                    <a:gd name="T58" fmla="*/ 32 w 188"/>
                    <a:gd name="T59" fmla="*/ 134 h 214"/>
                    <a:gd name="T60" fmla="*/ 44 w 188"/>
                    <a:gd name="T61" fmla="*/ 118 h 214"/>
                    <a:gd name="T62" fmla="*/ 72 w 188"/>
                    <a:gd name="T63" fmla="*/ 116 h 214"/>
                    <a:gd name="T64" fmla="*/ 84 w 188"/>
                    <a:gd name="T65" fmla="*/ 112 h 214"/>
                    <a:gd name="T66" fmla="*/ 114 w 188"/>
                    <a:gd name="T67" fmla="*/ 78 h 214"/>
                    <a:gd name="T68" fmla="*/ 120 w 188"/>
                    <a:gd name="T69" fmla="*/ 92 h 214"/>
                    <a:gd name="T70" fmla="*/ 132 w 188"/>
                    <a:gd name="T71" fmla="*/ 76 h 214"/>
                    <a:gd name="T72" fmla="*/ 150 w 188"/>
                    <a:gd name="T73" fmla="*/ 54 h 214"/>
                    <a:gd name="T74" fmla="*/ 154 w 188"/>
                    <a:gd name="T75" fmla="*/ 42 h 214"/>
                    <a:gd name="T76" fmla="*/ 148 w 188"/>
                    <a:gd name="T77" fmla="*/ 38 h 214"/>
                    <a:gd name="T78" fmla="*/ 152 w 188"/>
                    <a:gd name="T79" fmla="*/ 32 h 214"/>
                    <a:gd name="T80" fmla="*/ 158 w 188"/>
                    <a:gd name="T81" fmla="*/ 2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29" name="Freeform 49"/>
                <p:cNvSpPr>
                  <a:spLocks/>
                </p:cNvSpPr>
                <p:nvPr userDrawn="1"/>
              </p:nvSpPr>
              <p:spPr bwMode="ltGray">
                <a:xfrm>
                  <a:off x="2677" y="233"/>
                  <a:ext cx="14" cy="10"/>
                </a:xfrm>
                <a:custGeom>
                  <a:avLst/>
                  <a:gdLst>
                    <a:gd name="T0" fmla="*/ 0 w 13"/>
                    <a:gd name="T1" fmla="*/ 9 h 13"/>
                    <a:gd name="T2" fmla="*/ 4 w 13"/>
                    <a:gd name="T3" fmla="*/ 13 h 13"/>
                    <a:gd name="T4" fmla="*/ 0 w 13"/>
                    <a:gd name="T5" fmla="*/ 9 h 13"/>
                  </a:gdLst>
                  <a:ahLst/>
                  <a:cxnLst>
                    <a:cxn ang="0">
                      <a:pos x="T0" y="T1"/>
                    </a:cxn>
                    <a:cxn ang="0">
                      <a:pos x="T2" y="T3"/>
                    </a:cxn>
                    <a:cxn ang="0">
                      <a:pos x="T4" y="T5"/>
                    </a:cxn>
                  </a:cxnLst>
                  <a:rect l="0" t="0" r="r" b="b"/>
                  <a:pathLst>
                    <a:path w="13" h="13">
                      <a:moveTo>
                        <a:pt x="0" y="9"/>
                      </a:moveTo>
                      <a:cubicBezTo>
                        <a:pt x="6" y="0"/>
                        <a:pt x="13" y="7"/>
                        <a:pt x="4" y="13"/>
                      </a:cubicBezTo>
                      <a:cubicBezTo>
                        <a:pt x="0" y="6"/>
                        <a:pt x="0" y="5"/>
                        <a:pt x="0"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30" name="Freeform 50"/>
                <p:cNvSpPr>
                  <a:spLocks/>
                </p:cNvSpPr>
                <p:nvPr userDrawn="1"/>
              </p:nvSpPr>
              <p:spPr bwMode="ltGray">
                <a:xfrm>
                  <a:off x="1627" y="353"/>
                  <a:ext cx="813" cy="462"/>
                </a:xfrm>
                <a:custGeom>
                  <a:avLst/>
                  <a:gdLst>
                    <a:gd name="T0" fmla="*/ 812 w 812"/>
                    <a:gd name="T1" fmla="*/ 26 h 564"/>
                    <a:gd name="T2" fmla="*/ 778 w 812"/>
                    <a:gd name="T3" fmla="*/ 78 h 564"/>
                    <a:gd name="T4" fmla="*/ 748 w 812"/>
                    <a:gd name="T5" fmla="*/ 122 h 564"/>
                    <a:gd name="T6" fmla="*/ 722 w 812"/>
                    <a:gd name="T7" fmla="*/ 142 h 564"/>
                    <a:gd name="T8" fmla="*/ 634 w 812"/>
                    <a:gd name="T9" fmla="*/ 180 h 564"/>
                    <a:gd name="T10" fmla="*/ 632 w 812"/>
                    <a:gd name="T11" fmla="*/ 210 h 564"/>
                    <a:gd name="T12" fmla="*/ 604 w 812"/>
                    <a:gd name="T13" fmla="*/ 230 h 564"/>
                    <a:gd name="T14" fmla="*/ 620 w 812"/>
                    <a:gd name="T15" fmla="*/ 178 h 564"/>
                    <a:gd name="T16" fmla="*/ 576 w 812"/>
                    <a:gd name="T17" fmla="*/ 188 h 564"/>
                    <a:gd name="T18" fmla="*/ 556 w 812"/>
                    <a:gd name="T19" fmla="*/ 218 h 564"/>
                    <a:gd name="T20" fmla="*/ 596 w 812"/>
                    <a:gd name="T21" fmla="*/ 280 h 564"/>
                    <a:gd name="T22" fmla="*/ 594 w 812"/>
                    <a:gd name="T23" fmla="*/ 368 h 564"/>
                    <a:gd name="T24" fmla="*/ 542 w 812"/>
                    <a:gd name="T25" fmla="*/ 406 h 564"/>
                    <a:gd name="T26" fmla="*/ 522 w 812"/>
                    <a:gd name="T27" fmla="*/ 386 h 564"/>
                    <a:gd name="T28" fmla="*/ 482 w 812"/>
                    <a:gd name="T29" fmla="*/ 348 h 564"/>
                    <a:gd name="T30" fmla="*/ 462 w 812"/>
                    <a:gd name="T31" fmla="*/ 348 h 564"/>
                    <a:gd name="T32" fmla="*/ 450 w 812"/>
                    <a:gd name="T33" fmla="*/ 394 h 564"/>
                    <a:gd name="T34" fmla="*/ 500 w 812"/>
                    <a:gd name="T35" fmla="*/ 464 h 564"/>
                    <a:gd name="T36" fmla="*/ 510 w 812"/>
                    <a:gd name="T37" fmla="*/ 524 h 564"/>
                    <a:gd name="T38" fmla="*/ 526 w 812"/>
                    <a:gd name="T39" fmla="*/ 560 h 564"/>
                    <a:gd name="T40" fmla="*/ 492 w 812"/>
                    <a:gd name="T41" fmla="*/ 544 h 564"/>
                    <a:gd name="T42" fmla="*/ 470 w 812"/>
                    <a:gd name="T43" fmla="*/ 518 h 564"/>
                    <a:gd name="T44" fmla="*/ 422 w 812"/>
                    <a:gd name="T45" fmla="*/ 424 h 564"/>
                    <a:gd name="T46" fmla="*/ 426 w 812"/>
                    <a:gd name="T47" fmla="*/ 310 h 564"/>
                    <a:gd name="T48" fmla="*/ 422 w 812"/>
                    <a:gd name="T49" fmla="*/ 268 h 564"/>
                    <a:gd name="T50" fmla="*/ 412 w 812"/>
                    <a:gd name="T51" fmla="*/ 276 h 564"/>
                    <a:gd name="T52" fmla="*/ 386 w 812"/>
                    <a:gd name="T53" fmla="*/ 266 h 564"/>
                    <a:gd name="T54" fmla="*/ 360 w 812"/>
                    <a:gd name="T55" fmla="*/ 170 h 564"/>
                    <a:gd name="T56" fmla="*/ 330 w 812"/>
                    <a:gd name="T57" fmla="*/ 166 h 564"/>
                    <a:gd name="T58" fmla="*/ 288 w 812"/>
                    <a:gd name="T59" fmla="*/ 172 h 564"/>
                    <a:gd name="T60" fmla="*/ 242 w 812"/>
                    <a:gd name="T61" fmla="*/ 232 h 564"/>
                    <a:gd name="T62" fmla="*/ 196 w 812"/>
                    <a:gd name="T63" fmla="*/ 268 h 564"/>
                    <a:gd name="T64" fmla="*/ 184 w 812"/>
                    <a:gd name="T65" fmla="*/ 274 h 564"/>
                    <a:gd name="T66" fmla="*/ 160 w 812"/>
                    <a:gd name="T67" fmla="*/ 328 h 564"/>
                    <a:gd name="T68" fmla="*/ 152 w 812"/>
                    <a:gd name="T69" fmla="*/ 354 h 564"/>
                    <a:gd name="T70" fmla="*/ 128 w 812"/>
                    <a:gd name="T71" fmla="*/ 404 h 564"/>
                    <a:gd name="T72" fmla="*/ 94 w 812"/>
                    <a:gd name="T73" fmla="*/ 392 h 564"/>
                    <a:gd name="T74" fmla="*/ 66 w 812"/>
                    <a:gd name="T75" fmla="*/ 258 h 564"/>
                    <a:gd name="T76" fmla="*/ 72 w 812"/>
                    <a:gd name="T77" fmla="*/ 156 h 564"/>
                    <a:gd name="T78" fmla="*/ 44 w 812"/>
                    <a:gd name="T79" fmla="*/ 180 h 564"/>
                    <a:gd name="T80" fmla="*/ 20 w 812"/>
                    <a:gd name="T81" fmla="*/ 150 h 564"/>
                    <a:gd name="T82" fmla="*/ 24 w 812"/>
                    <a:gd name="T83" fmla="*/ 138 h 564"/>
                    <a:gd name="T84" fmla="*/ 0 w 812"/>
                    <a:gd name="T85" fmla="*/ 92 h 564"/>
                    <a:gd name="T86" fmla="*/ 798 w 812"/>
                    <a:gd name="T87" fmla="*/ 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31" name="Freeform 51"/>
                <p:cNvSpPr>
                  <a:spLocks/>
                </p:cNvSpPr>
                <p:nvPr userDrawn="1"/>
              </p:nvSpPr>
              <p:spPr bwMode="ltGray">
                <a:xfrm>
                  <a:off x="1770" y="671"/>
                  <a:ext cx="45" cy="71"/>
                </a:xfrm>
                <a:custGeom>
                  <a:avLst/>
                  <a:gdLst>
                    <a:gd name="T0" fmla="*/ 7 w 43"/>
                    <a:gd name="T1" fmla="*/ 11 h 85"/>
                    <a:gd name="T2" fmla="*/ 17 w 43"/>
                    <a:gd name="T3" fmla="*/ 3 h 85"/>
                    <a:gd name="T4" fmla="*/ 37 w 43"/>
                    <a:gd name="T5" fmla="*/ 33 h 85"/>
                    <a:gd name="T6" fmla="*/ 19 w 43"/>
                    <a:gd name="T7" fmla="*/ 85 h 85"/>
                    <a:gd name="T8" fmla="*/ 1 w 43"/>
                    <a:gd name="T9" fmla="*/ 69 h 85"/>
                    <a:gd name="T10" fmla="*/ 7 w 43"/>
                    <a:gd name="T11" fmla="*/ 11 h 85"/>
                  </a:gdLst>
                  <a:ahLst/>
                  <a:cxnLst>
                    <a:cxn ang="0">
                      <a:pos x="T0" y="T1"/>
                    </a:cxn>
                    <a:cxn ang="0">
                      <a:pos x="T2" y="T3"/>
                    </a:cxn>
                    <a:cxn ang="0">
                      <a:pos x="T4" y="T5"/>
                    </a:cxn>
                    <a:cxn ang="0">
                      <a:pos x="T6" y="T7"/>
                    </a:cxn>
                    <a:cxn ang="0">
                      <a:pos x="T8" y="T9"/>
                    </a:cxn>
                    <a:cxn ang="0">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32" name="Freeform 52"/>
                <p:cNvSpPr>
                  <a:spLocks/>
                </p:cNvSpPr>
                <p:nvPr userDrawn="1"/>
              </p:nvSpPr>
              <p:spPr bwMode="ltGray">
                <a:xfrm>
                  <a:off x="2394" y="431"/>
                  <a:ext cx="42" cy="59"/>
                </a:xfrm>
                <a:custGeom>
                  <a:avLst/>
                  <a:gdLst>
                    <a:gd name="T0" fmla="*/ 13 w 44"/>
                    <a:gd name="T1" fmla="*/ 28 h 74"/>
                    <a:gd name="T2" fmla="*/ 29 w 44"/>
                    <a:gd name="T3" fmla="*/ 2 h 74"/>
                    <a:gd name="T4" fmla="*/ 43 w 44"/>
                    <a:gd name="T5" fmla="*/ 4 h 74"/>
                    <a:gd name="T6" fmla="*/ 39 w 44"/>
                    <a:gd name="T7" fmla="*/ 26 h 74"/>
                    <a:gd name="T8" fmla="*/ 13 w 44"/>
                    <a:gd name="T9" fmla="*/ 74 h 74"/>
                    <a:gd name="T10" fmla="*/ 7 w 44"/>
                    <a:gd name="T11" fmla="*/ 60 h 74"/>
                    <a:gd name="T12" fmla="*/ 3 w 44"/>
                    <a:gd name="T13" fmla="*/ 36 h 74"/>
                    <a:gd name="T14" fmla="*/ 13 w 44"/>
                    <a:gd name="T15" fmla="*/ 28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33" name="Freeform 53"/>
                <p:cNvSpPr>
                  <a:spLocks/>
                </p:cNvSpPr>
                <p:nvPr userDrawn="1"/>
              </p:nvSpPr>
              <p:spPr bwMode="ltGray">
                <a:xfrm>
                  <a:off x="2513" y="402"/>
                  <a:ext cx="21" cy="24"/>
                </a:xfrm>
                <a:custGeom>
                  <a:avLst/>
                  <a:gdLst>
                    <a:gd name="T0" fmla="*/ 7 w 20"/>
                    <a:gd name="T1" fmla="*/ 16 h 30"/>
                    <a:gd name="T2" fmla="*/ 5 w 20"/>
                    <a:gd name="T3" fmla="*/ 30 h 30"/>
                    <a:gd name="T4" fmla="*/ 7 w 20"/>
                    <a:gd name="T5" fmla="*/ 16 h 30"/>
                  </a:gdLst>
                  <a:ahLst/>
                  <a:cxnLst>
                    <a:cxn ang="0">
                      <a:pos x="T0" y="T1"/>
                    </a:cxn>
                    <a:cxn ang="0">
                      <a:pos x="T2" y="T3"/>
                    </a:cxn>
                    <a:cxn ang="0">
                      <a:pos x="T4" y="T5"/>
                    </a:cxn>
                  </a:cxnLst>
                  <a:rect l="0" t="0" r="r" b="b"/>
                  <a:pathLst>
                    <a:path w="20" h="30">
                      <a:moveTo>
                        <a:pt x="7" y="16"/>
                      </a:moveTo>
                      <a:cubicBezTo>
                        <a:pt x="18" y="0"/>
                        <a:pt x="20" y="20"/>
                        <a:pt x="5" y="30"/>
                      </a:cubicBezTo>
                      <a:cubicBezTo>
                        <a:pt x="0" y="23"/>
                        <a:pt x="1" y="22"/>
                        <a:pt x="7"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34" name="Freeform 54"/>
                <p:cNvSpPr>
                  <a:spLocks/>
                </p:cNvSpPr>
                <p:nvPr userDrawn="1"/>
              </p:nvSpPr>
              <p:spPr bwMode="ltGray">
                <a:xfrm>
                  <a:off x="333" y="169"/>
                  <a:ext cx="1015" cy="866"/>
                </a:xfrm>
                <a:custGeom>
                  <a:avLst/>
                  <a:gdLst>
                    <a:gd name="T0" fmla="*/ 481 w 682"/>
                    <a:gd name="T1" fmla="*/ 464 h 557"/>
                    <a:gd name="T2" fmla="*/ 486 w 682"/>
                    <a:gd name="T3" fmla="*/ 451 h 557"/>
                    <a:gd name="T4" fmla="*/ 500 w 682"/>
                    <a:gd name="T5" fmla="*/ 413 h 557"/>
                    <a:gd name="T6" fmla="*/ 309 w 682"/>
                    <a:gd name="T7" fmla="*/ 287 h 557"/>
                    <a:gd name="T8" fmla="*/ 282 w 682"/>
                    <a:gd name="T9" fmla="*/ 346 h 557"/>
                    <a:gd name="T10" fmla="*/ 303 w 682"/>
                    <a:gd name="T11" fmla="*/ 556 h 557"/>
                    <a:gd name="T12" fmla="*/ 282 w 682"/>
                    <a:gd name="T13" fmla="*/ 494 h 557"/>
                    <a:gd name="T14" fmla="*/ 242 w 682"/>
                    <a:gd name="T15" fmla="*/ 439 h 557"/>
                    <a:gd name="T16" fmla="*/ 245 w 682"/>
                    <a:gd name="T17" fmla="*/ 413 h 557"/>
                    <a:gd name="T18" fmla="*/ 247 w 682"/>
                    <a:gd name="T19" fmla="*/ 394 h 557"/>
                    <a:gd name="T20" fmla="*/ 220 w 682"/>
                    <a:gd name="T21" fmla="*/ 375 h 557"/>
                    <a:gd name="T22" fmla="*/ 194 w 682"/>
                    <a:gd name="T23" fmla="*/ 346 h 557"/>
                    <a:gd name="T24" fmla="*/ 148 w 682"/>
                    <a:gd name="T25" fmla="*/ 354 h 557"/>
                    <a:gd name="T26" fmla="*/ 126 w 682"/>
                    <a:gd name="T27" fmla="*/ 365 h 557"/>
                    <a:gd name="T28" fmla="*/ 78 w 682"/>
                    <a:gd name="T29" fmla="*/ 365 h 557"/>
                    <a:gd name="T30" fmla="*/ 22 w 682"/>
                    <a:gd name="T31" fmla="*/ 312 h 557"/>
                    <a:gd name="T32" fmla="*/ 11 w 682"/>
                    <a:gd name="T33" fmla="*/ 295 h 557"/>
                    <a:gd name="T34" fmla="*/ 0 w 682"/>
                    <a:gd name="T35" fmla="*/ 264 h 557"/>
                    <a:gd name="T36" fmla="*/ 24 w 682"/>
                    <a:gd name="T37" fmla="*/ 213 h 557"/>
                    <a:gd name="T38" fmla="*/ 32 w 682"/>
                    <a:gd name="T39" fmla="*/ 181 h 557"/>
                    <a:gd name="T40" fmla="*/ 51 w 682"/>
                    <a:gd name="T41" fmla="*/ 143 h 557"/>
                    <a:gd name="T42" fmla="*/ 81 w 682"/>
                    <a:gd name="T43" fmla="*/ 116 h 557"/>
                    <a:gd name="T44" fmla="*/ 167 w 682"/>
                    <a:gd name="T45" fmla="*/ 67 h 557"/>
                    <a:gd name="T46" fmla="*/ 220 w 682"/>
                    <a:gd name="T47" fmla="*/ 30 h 557"/>
                    <a:gd name="T48" fmla="*/ 258 w 682"/>
                    <a:gd name="T49" fmla="*/ 6 h 557"/>
                    <a:gd name="T50" fmla="*/ 363 w 682"/>
                    <a:gd name="T51" fmla="*/ 2 h 557"/>
                    <a:gd name="T52" fmla="*/ 398 w 682"/>
                    <a:gd name="T53" fmla="*/ 0 h 557"/>
                    <a:gd name="T54" fmla="*/ 384 w 682"/>
                    <a:gd name="T55" fmla="*/ 34 h 557"/>
                    <a:gd name="T56" fmla="*/ 443 w 682"/>
                    <a:gd name="T57" fmla="*/ 84 h 557"/>
                    <a:gd name="T58" fmla="*/ 497 w 682"/>
                    <a:gd name="T59" fmla="*/ 74 h 557"/>
                    <a:gd name="T60" fmla="*/ 529 w 682"/>
                    <a:gd name="T61" fmla="*/ 82 h 557"/>
                    <a:gd name="T62" fmla="*/ 559 w 682"/>
                    <a:gd name="T63" fmla="*/ 97 h 557"/>
                    <a:gd name="T64" fmla="*/ 572 w 682"/>
                    <a:gd name="T65" fmla="*/ 188 h 557"/>
                    <a:gd name="T66" fmla="*/ 572 w 682"/>
                    <a:gd name="T67" fmla="*/ 240 h 557"/>
                    <a:gd name="T68" fmla="*/ 599 w 682"/>
                    <a:gd name="T69" fmla="*/ 283 h 557"/>
                    <a:gd name="T70" fmla="*/ 645 w 682"/>
                    <a:gd name="T71" fmla="*/ 300 h 557"/>
                    <a:gd name="T72" fmla="*/ 680 w 682"/>
                    <a:gd name="T73" fmla="*/ 295 h 557"/>
                    <a:gd name="T74" fmla="*/ 664 w 682"/>
                    <a:gd name="T75" fmla="*/ 340 h 557"/>
                    <a:gd name="T76" fmla="*/ 599 w 682"/>
                    <a:gd name="T77" fmla="*/ 407 h 557"/>
                    <a:gd name="T78" fmla="*/ 548 w 682"/>
                    <a:gd name="T79" fmla="*/ 485 h 557"/>
                    <a:gd name="T80" fmla="*/ 556 w 682"/>
                    <a:gd name="T81" fmla="*/ 508 h 557"/>
                    <a:gd name="T82" fmla="*/ 435 w 682"/>
                    <a:gd name="T83" fmla="*/ 55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35" name="Freeform 55"/>
                <p:cNvSpPr>
                  <a:spLocks/>
                </p:cNvSpPr>
                <p:nvPr userDrawn="1"/>
              </p:nvSpPr>
              <p:spPr bwMode="ltGray">
                <a:xfrm>
                  <a:off x="727" y="495"/>
                  <a:ext cx="382" cy="540"/>
                </a:xfrm>
                <a:custGeom>
                  <a:avLst/>
                  <a:gdLst>
                    <a:gd name="T0" fmla="*/ 243 w 257"/>
                    <a:gd name="T1" fmla="*/ 347 h 347"/>
                    <a:gd name="T2" fmla="*/ 233 w 257"/>
                    <a:gd name="T3" fmla="*/ 301 h 347"/>
                    <a:gd name="T4" fmla="*/ 217 w 257"/>
                    <a:gd name="T5" fmla="*/ 288 h 347"/>
                    <a:gd name="T6" fmla="*/ 215 w 257"/>
                    <a:gd name="T7" fmla="*/ 269 h 347"/>
                    <a:gd name="T8" fmla="*/ 209 w 257"/>
                    <a:gd name="T9" fmla="*/ 254 h 347"/>
                    <a:gd name="T10" fmla="*/ 209 w 257"/>
                    <a:gd name="T11" fmla="*/ 229 h 347"/>
                    <a:gd name="T12" fmla="*/ 207 w 257"/>
                    <a:gd name="T13" fmla="*/ 214 h 347"/>
                    <a:gd name="T14" fmla="*/ 228 w 257"/>
                    <a:gd name="T15" fmla="*/ 202 h 347"/>
                    <a:gd name="T16" fmla="*/ 257 w 257"/>
                    <a:gd name="T17" fmla="*/ 197 h 347"/>
                    <a:gd name="T18" fmla="*/ 257 w 257"/>
                    <a:gd name="T19" fmla="*/ 136 h 347"/>
                    <a:gd name="T20" fmla="*/ 54 w 257"/>
                    <a:gd name="T21" fmla="*/ 96 h 347"/>
                    <a:gd name="T22" fmla="*/ 32 w 257"/>
                    <a:gd name="T23" fmla="*/ 98 h 347"/>
                    <a:gd name="T24" fmla="*/ 16 w 257"/>
                    <a:gd name="T25" fmla="*/ 102 h 347"/>
                    <a:gd name="T26" fmla="*/ 0 w 257"/>
                    <a:gd name="T27" fmla="*/ 149 h 347"/>
                    <a:gd name="T28" fmla="*/ 93 w 257"/>
                    <a:gd name="T29" fmla="*/ 346 h 347"/>
                    <a:gd name="T30" fmla="*/ 243 w 257"/>
                    <a:gd name="T31"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36" name="Freeform 56"/>
                <p:cNvSpPr>
                  <a:spLocks/>
                </p:cNvSpPr>
                <p:nvPr userDrawn="1"/>
              </p:nvSpPr>
              <p:spPr bwMode="ltGray">
                <a:xfrm>
                  <a:off x="1400" y="896"/>
                  <a:ext cx="16" cy="29"/>
                </a:xfrm>
                <a:custGeom>
                  <a:avLst/>
                  <a:gdLst>
                    <a:gd name="T0" fmla="*/ 7 w 19"/>
                    <a:gd name="T1" fmla="*/ 25 h 37"/>
                    <a:gd name="T2" fmla="*/ 19 w 19"/>
                    <a:gd name="T3" fmla="*/ 21 h 37"/>
                    <a:gd name="T4" fmla="*/ 7 w 19"/>
                    <a:gd name="T5" fmla="*/ 25 h 37"/>
                  </a:gdLst>
                  <a:ahLst/>
                  <a:cxnLst>
                    <a:cxn ang="0">
                      <a:pos x="T0" y="T1"/>
                    </a:cxn>
                    <a:cxn ang="0">
                      <a:pos x="T2" y="T3"/>
                    </a:cxn>
                    <a:cxn ang="0">
                      <a:pos x="T4" y="T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37" name="Freeform 57"/>
                <p:cNvSpPr>
                  <a:spLocks/>
                </p:cNvSpPr>
                <p:nvPr userDrawn="1"/>
              </p:nvSpPr>
              <p:spPr bwMode="ltGray">
                <a:xfrm>
                  <a:off x="1379" y="617"/>
                  <a:ext cx="21" cy="17"/>
                </a:xfrm>
                <a:custGeom>
                  <a:avLst/>
                  <a:gdLst>
                    <a:gd name="T0" fmla="*/ 12 w 22"/>
                    <a:gd name="T1" fmla="*/ 12 h 20"/>
                    <a:gd name="T2" fmla="*/ 16 w 22"/>
                    <a:gd name="T3" fmla="*/ 0 h 20"/>
                    <a:gd name="T4" fmla="*/ 20 w 22"/>
                    <a:gd name="T5" fmla="*/ 12 h 20"/>
                    <a:gd name="T6" fmla="*/ 8 w 22"/>
                    <a:gd name="T7" fmla="*/ 20 h 20"/>
                    <a:gd name="T8" fmla="*/ 12 w 22"/>
                    <a:gd name="T9" fmla="*/ 12 h 20"/>
                  </a:gdLst>
                  <a:ahLst/>
                  <a:cxnLst>
                    <a:cxn ang="0">
                      <a:pos x="T0" y="T1"/>
                    </a:cxn>
                    <a:cxn ang="0">
                      <a:pos x="T2" y="T3"/>
                    </a:cxn>
                    <a:cxn ang="0">
                      <a:pos x="T4" y="T5"/>
                    </a:cxn>
                    <a:cxn ang="0">
                      <a:pos x="T6" y="T7"/>
                    </a:cxn>
                    <a:cxn ang="0">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38" name="Freeform 58"/>
                <p:cNvSpPr>
                  <a:spLocks/>
                </p:cNvSpPr>
                <p:nvPr userDrawn="1"/>
              </p:nvSpPr>
              <p:spPr bwMode="ltGray">
                <a:xfrm>
                  <a:off x="453" y="275"/>
                  <a:ext cx="58" cy="24"/>
                </a:xfrm>
                <a:custGeom>
                  <a:avLst/>
                  <a:gdLst>
                    <a:gd name="T0" fmla="*/ 24 w 57"/>
                    <a:gd name="T1" fmla="*/ 18 h 30"/>
                    <a:gd name="T2" fmla="*/ 32 w 57"/>
                    <a:gd name="T3" fmla="*/ 6 h 30"/>
                    <a:gd name="T4" fmla="*/ 36 w 57"/>
                    <a:gd name="T5" fmla="*/ 30 h 30"/>
                    <a:gd name="T6" fmla="*/ 24 w 57"/>
                    <a:gd name="T7" fmla="*/ 18 h 30"/>
                  </a:gdLst>
                  <a:ahLst/>
                  <a:cxnLst>
                    <a:cxn ang="0">
                      <a:pos x="T0" y="T1"/>
                    </a:cxn>
                    <a:cxn ang="0">
                      <a:pos x="T2" y="T3"/>
                    </a:cxn>
                    <a:cxn ang="0">
                      <a:pos x="T4" y="T5"/>
                    </a:cxn>
                    <a:cxn ang="0">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39" name="Freeform 59"/>
                <p:cNvSpPr>
                  <a:spLocks/>
                </p:cNvSpPr>
                <p:nvPr userDrawn="1"/>
              </p:nvSpPr>
              <p:spPr bwMode="ltGray">
                <a:xfrm>
                  <a:off x="1161" y="50"/>
                  <a:ext cx="691" cy="569"/>
                </a:xfrm>
                <a:custGeom>
                  <a:avLst/>
                  <a:gdLst>
                    <a:gd name="T0" fmla="*/ 473 w 693"/>
                    <a:gd name="T1" fmla="*/ 464 h 696"/>
                    <a:gd name="T2" fmla="*/ 393 w 693"/>
                    <a:gd name="T3" fmla="*/ 452 h 696"/>
                    <a:gd name="T4" fmla="*/ 325 w 693"/>
                    <a:gd name="T5" fmla="*/ 412 h 696"/>
                    <a:gd name="T6" fmla="*/ 265 w 693"/>
                    <a:gd name="T7" fmla="*/ 400 h 696"/>
                    <a:gd name="T8" fmla="*/ 237 w 693"/>
                    <a:gd name="T9" fmla="*/ 416 h 696"/>
                    <a:gd name="T10" fmla="*/ 261 w 693"/>
                    <a:gd name="T11" fmla="*/ 428 h 696"/>
                    <a:gd name="T12" fmla="*/ 293 w 693"/>
                    <a:gd name="T13" fmla="*/ 468 h 696"/>
                    <a:gd name="T14" fmla="*/ 321 w 693"/>
                    <a:gd name="T15" fmla="*/ 476 h 696"/>
                    <a:gd name="T16" fmla="*/ 333 w 693"/>
                    <a:gd name="T17" fmla="*/ 536 h 696"/>
                    <a:gd name="T18" fmla="*/ 313 w 693"/>
                    <a:gd name="T19" fmla="*/ 552 h 696"/>
                    <a:gd name="T20" fmla="*/ 261 w 693"/>
                    <a:gd name="T21" fmla="*/ 616 h 696"/>
                    <a:gd name="T22" fmla="*/ 225 w 693"/>
                    <a:gd name="T23" fmla="*/ 628 h 696"/>
                    <a:gd name="T24" fmla="*/ 97 w 693"/>
                    <a:gd name="T25" fmla="*/ 696 h 696"/>
                    <a:gd name="T26" fmla="*/ 77 w 693"/>
                    <a:gd name="T27" fmla="*/ 616 h 696"/>
                    <a:gd name="T28" fmla="*/ 45 w 693"/>
                    <a:gd name="T29" fmla="*/ 524 h 696"/>
                    <a:gd name="T30" fmla="*/ 33 w 693"/>
                    <a:gd name="T31" fmla="*/ 448 h 696"/>
                    <a:gd name="T32" fmla="*/ 53 w 693"/>
                    <a:gd name="T33" fmla="*/ 344 h 696"/>
                    <a:gd name="T34" fmla="*/ 17 w 693"/>
                    <a:gd name="T35" fmla="*/ 392 h 696"/>
                    <a:gd name="T36" fmla="*/ 81 w 693"/>
                    <a:gd name="T37" fmla="*/ 280 h 696"/>
                    <a:gd name="T38" fmla="*/ 113 w 693"/>
                    <a:gd name="T39" fmla="*/ 204 h 696"/>
                    <a:gd name="T40" fmla="*/ 37 w 693"/>
                    <a:gd name="T41" fmla="*/ 204 h 696"/>
                    <a:gd name="T42" fmla="*/ 1 w 693"/>
                    <a:gd name="T43" fmla="*/ 196 h 696"/>
                    <a:gd name="T44" fmla="*/ 25 w 693"/>
                    <a:gd name="T45" fmla="*/ 140 h 696"/>
                    <a:gd name="T46" fmla="*/ 97 w 693"/>
                    <a:gd name="T47" fmla="*/ 112 h 696"/>
                    <a:gd name="T48" fmla="*/ 221 w 693"/>
                    <a:gd name="T49" fmla="*/ 124 h 696"/>
                    <a:gd name="T50" fmla="*/ 229 w 693"/>
                    <a:gd name="T51" fmla="*/ 64 h 696"/>
                    <a:gd name="T52" fmla="*/ 261 w 693"/>
                    <a:gd name="T53" fmla="*/ 0 h 696"/>
                    <a:gd name="T54" fmla="*/ 357 w 693"/>
                    <a:gd name="T55" fmla="*/ 44 h 696"/>
                    <a:gd name="T56" fmla="*/ 329 w 693"/>
                    <a:gd name="T57" fmla="*/ 88 h 696"/>
                    <a:gd name="T58" fmla="*/ 301 w 693"/>
                    <a:gd name="T59" fmla="*/ 176 h 696"/>
                    <a:gd name="T60" fmla="*/ 361 w 693"/>
                    <a:gd name="T61" fmla="*/ 192 h 696"/>
                    <a:gd name="T62" fmla="*/ 373 w 693"/>
                    <a:gd name="T63" fmla="*/ 136 h 696"/>
                    <a:gd name="T64" fmla="*/ 417 w 693"/>
                    <a:gd name="T65" fmla="*/ 92 h 696"/>
                    <a:gd name="T66" fmla="*/ 497 w 693"/>
                    <a:gd name="T67" fmla="*/ 88 h 696"/>
                    <a:gd name="T68" fmla="*/ 529 w 693"/>
                    <a:gd name="T69" fmla="*/ 52 h 696"/>
                    <a:gd name="T70" fmla="*/ 541 w 693"/>
                    <a:gd name="T71" fmla="*/ 46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40" name="Freeform 60"/>
                <p:cNvSpPr>
                  <a:spLocks/>
                </p:cNvSpPr>
                <p:nvPr userDrawn="1"/>
              </p:nvSpPr>
              <p:spPr bwMode="ltGray">
                <a:xfrm>
                  <a:off x="689" y="6"/>
                  <a:ext cx="1386" cy="232"/>
                </a:xfrm>
                <a:custGeom>
                  <a:avLst/>
                  <a:gdLst>
                    <a:gd name="T0" fmla="*/ 825 w 931"/>
                    <a:gd name="T1" fmla="*/ 0 h 149"/>
                    <a:gd name="T2" fmla="*/ 143 w 931"/>
                    <a:gd name="T3" fmla="*/ 29 h 149"/>
                    <a:gd name="T4" fmla="*/ 91 w 931"/>
                    <a:gd name="T5" fmla="*/ 42 h 149"/>
                    <a:gd name="T6" fmla="*/ 62 w 931"/>
                    <a:gd name="T7" fmla="*/ 42 h 149"/>
                    <a:gd name="T8" fmla="*/ 22 w 931"/>
                    <a:gd name="T9" fmla="*/ 77 h 149"/>
                    <a:gd name="T10" fmla="*/ 0 w 931"/>
                    <a:gd name="T11" fmla="*/ 105 h 149"/>
                    <a:gd name="T12" fmla="*/ 59 w 931"/>
                    <a:gd name="T13" fmla="*/ 115 h 149"/>
                    <a:gd name="T14" fmla="*/ 97 w 931"/>
                    <a:gd name="T15" fmla="*/ 96 h 149"/>
                    <a:gd name="T16" fmla="*/ 108 w 931"/>
                    <a:gd name="T17" fmla="*/ 84 h 149"/>
                    <a:gd name="T18" fmla="*/ 167 w 931"/>
                    <a:gd name="T19" fmla="*/ 52 h 149"/>
                    <a:gd name="T20" fmla="*/ 215 w 931"/>
                    <a:gd name="T21" fmla="*/ 46 h 149"/>
                    <a:gd name="T22" fmla="*/ 237 w 931"/>
                    <a:gd name="T23" fmla="*/ 94 h 149"/>
                    <a:gd name="T24" fmla="*/ 188 w 931"/>
                    <a:gd name="T25" fmla="*/ 109 h 149"/>
                    <a:gd name="T26" fmla="*/ 231 w 931"/>
                    <a:gd name="T27" fmla="*/ 113 h 149"/>
                    <a:gd name="T28" fmla="*/ 250 w 931"/>
                    <a:gd name="T29" fmla="*/ 90 h 149"/>
                    <a:gd name="T30" fmla="*/ 266 w 931"/>
                    <a:gd name="T31" fmla="*/ 92 h 149"/>
                    <a:gd name="T32" fmla="*/ 253 w 931"/>
                    <a:gd name="T33" fmla="*/ 54 h 149"/>
                    <a:gd name="T34" fmla="*/ 266 w 931"/>
                    <a:gd name="T35" fmla="*/ 44 h 149"/>
                    <a:gd name="T36" fmla="*/ 277 w 931"/>
                    <a:gd name="T37" fmla="*/ 88 h 149"/>
                    <a:gd name="T38" fmla="*/ 266 w 931"/>
                    <a:gd name="T39" fmla="*/ 113 h 149"/>
                    <a:gd name="T40" fmla="*/ 296 w 931"/>
                    <a:gd name="T41" fmla="*/ 130 h 149"/>
                    <a:gd name="T42" fmla="*/ 299 w 931"/>
                    <a:gd name="T43" fmla="*/ 92 h 149"/>
                    <a:gd name="T44" fmla="*/ 331 w 931"/>
                    <a:gd name="T45" fmla="*/ 103 h 149"/>
                    <a:gd name="T46" fmla="*/ 382 w 931"/>
                    <a:gd name="T47" fmla="*/ 73 h 149"/>
                    <a:gd name="T48" fmla="*/ 409 w 931"/>
                    <a:gd name="T49" fmla="*/ 50 h 149"/>
                    <a:gd name="T50" fmla="*/ 439 w 931"/>
                    <a:gd name="T51" fmla="*/ 56 h 149"/>
                    <a:gd name="T52" fmla="*/ 455 w 931"/>
                    <a:gd name="T53" fmla="*/ 50 h 149"/>
                    <a:gd name="T54" fmla="*/ 431 w 931"/>
                    <a:gd name="T55" fmla="*/ 44 h 149"/>
                    <a:gd name="T56" fmla="*/ 474 w 931"/>
                    <a:gd name="T57" fmla="*/ 35 h 149"/>
                    <a:gd name="T58" fmla="*/ 544 w 931"/>
                    <a:gd name="T59" fmla="*/ 54 h 149"/>
                    <a:gd name="T60" fmla="*/ 581 w 931"/>
                    <a:gd name="T61" fmla="*/ 42 h 149"/>
                    <a:gd name="T62" fmla="*/ 584 w 931"/>
                    <a:gd name="T63" fmla="*/ 63 h 149"/>
                    <a:gd name="T64" fmla="*/ 568 w 931"/>
                    <a:gd name="T65" fmla="*/ 101 h 149"/>
                    <a:gd name="T66" fmla="*/ 611 w 931"/>
                    <a:gd name="T67" fmla="*/ 88 h 149"/>
                    <a:gd name="T68" fmla="*/ 624 w 931"/>
                    <a:gd name="T69" fmla="*/ 80 h 149"/>
                    <a:gd name="T70" fmla="*/ 648 w 931"/>
                    <a:gd name="T71" fmla="*/ 61 h 149"/>
                    <a:gd name="T72" fmla="*/ 794 w 931"/>
                    <a:gd name="T73" fmla="*/ 8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41" name="Freeform 61"/>
                <p:cNvSpPr>
                  <a:spLocks/>
                </p:cNvSpPr>
                <p:nvPr userDrawn="1"/>
              </p:nvSpPr>
              <p:spPr bwMode="ltGray">
                <a:xfrm>
                  <a:off x="971" y="91"/>
                  <a:ext cx="30" cy="25"/>
                </a:xfrm>
                <a:custGeom>
                  <a:avLst/>
                  <a:gdLst>
                    <a:gd name="T0" fmla="*/ 3 w 31"/>
                    <a:gd name="T1" fmla="*/ 28 h 30"/>
                    <a:gd name="T2" fmla="*/ 31 w 31"/>
                    <a:gd name="T3" fmla="*/ 0 h 30"/>
                    <a:gd name="T4" fmla="*/ 19 w 31"/>
                    <a:gd name="T5" fmla="*/ 24 h 30"/>
                    <a:gd name="T6" fmla="*/ 3 w 31"/>
                    <a:gd name="T7" fmla="*/ 28 h 30"/>
                  </a:gdLst>
                  <a:ahLst/>
                  <a:cxnLst>
                    <a:cxn ang="0">
                      <a:pos x="T0" y="T1"/>
                    </a:cxn>
                    <a:cxn ang="0">
                      <a:pos x="T2" y="T3"/>
                    </a:cxn>
                    <a:cxn ang="0">
                      <a:pos x="T4" y="T5"/>
                    </a:cxn>
                    <a:cxn ang="0">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42" name="Freeform 62"/>
                <p:cNvSpPr>
                  <a:spLocks/>
                </p:cNvSpPr>
                <p:nvPr userDrawn="1"/>
              </p:nvSpPr>
              <p:spPr bwMode="ltGray">
                <a:xfrm>
                  <a:off x="935" y="125"/>
                  <a:ext cx="45" cy="27"/>
                </a:xfrm>
                <a:custGeom>
                  <a:avLst/>
                  <a:gdLst>
                    <a:gd name="T0" fmla="*/ 6 w 44"/>
                    <a:gd name="T1" fmla="*/ 32 h 32"/>
                    <a:gd name="T2" fmla="*/ 22 w 44"/>
                    <a:gd name="T3" fmla="*/ 0 h 32"/>
                    <a:gd name="T4" fmla="*/ 38 w 44"/>
                    <a:gd name="T5" fmla="*/ 4 h 32"/>
                    <a:gd name="T6" fmla="*/ 6 w 44"/>
                    <a:gd name="T7" fmla="*/ 32 h 32"/>
                  </a:gdLst>
                  <a:ahLst/>
                  <a:cxnLst>
                    <a:cxn ang="0">
                      <a:pos x="T0" y="T1"/>
                    </a:cxn>
                    <a:cxn ang="0">
                      <a:pos x="T2" y="T3"/>
                    </a:cxn>
                    <a:cxn ang="0">
                      <a:pos x="T4" y="T5"/>
                    </a:cxn>
                    <a:cxn ang="0">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43" name="Freeform 63"/>
                <p:cNvSpPr>
                  <a:spLocks/>
                </p:cNvSpPr>
                <p:nvPr userDrawn="1"/>
              </p:nvSpPr>
              <p:spPr bwMode="ltGray">
                <a:xfrm>
                  <a:off x="1081" y="226"/>
                  <a:ext cx="75" cy="14"/>
                </a:xfrm>
                <a:custGeom>
                  <a:avLst/>
                  <a:gdLst>
                    <a:gd name="T0" fmla="*/ 37 w 76"/>
                    <a:gd name="T1" fmla="*/ 18 h 18"/>
                    <a:gd name="T2" fmla="*/ 25 w 76"/>
                    <a:gd name="T3" fmla="*/ 2 h 18"/>
                    <a:gd name="T4" fmla="*/ 37 w 76"/>
                    <a:gd name="T5" fmla="*/ 18 h 18"/>
                  </a:gdLst>
                  <a:ahLst/>
                  <a:cxnLst>
                    <a:cxn ang="0">
                      <a:pos x="T0" y="T1"/>
                    </a:cxn>
                    <a:cxn ang="0">
                      <a:pos x="T2" y="T3"/>
                    </a:cxn>
                    <a:cxn ang="0">
                      <a:pos x="T4" y="T5"/>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44" name="Freeform 64"/>
                <p:cNvSpPr>
                  <a:spLocks/>
                </p:cNvSpPr>
                <p:nvPr userDrawn="1"/>
              </p:nvSpPr>
              <p:spPr bwMode="ltGray">
                <a:xfrm>
                  <a:off x="1210" y="223"/>
                  <a:ext cx="42" cy="37"/>
                </a:xfrm>
                <a:custGeom>
                  <a:avLst/>
                  <a:gdLst>
                    <a:gd name="T0" fmla="*/ 0 w 42"/>
                    <a:gd name="T1" fmla="*/ 21 h 44"/>
                    <a:gd name="T2" fmla="*/ 12 w 42"/>
                    <a:gd name="T3" fmla="*/ 9 h 44"/>
                    <a:gd name="T4" fmla="*/ 0 w 42"/>
                    <a:gd name="T5" fmla="*/ 21 h 44"/>
                  </a:gdLst>
                  <a:ahLst/>
                  <a:cxnLst>
                    <a:cxn ang="0">
                      <a:pos x="T0" y="T1"/>
                    </a:cxn>
                    <a:cxn ang="0">
                      <a:pos x="T2" y="T3"/>
                    </a:cxn>
                    <a:cxn ang="0">
                      <a:pos x="T4" y="T5"/>
                    </a:cxn>
                  </a:cxnLst>
                  <a:rect l="0" t="0" r="r" b="b"/>
                  <a:pathLst>
                    <a:path w="42" h="44">
                      <a:moveTo>
                        <a:pt x="0" y="21"/>
                      </a:moveTo>
                      <a:cubicBezTo>
                        <a:pt x="4" y="17"/>
                        <a:pt x="7" y="11"/>
                        <a:pt x="12" y="9"/>
                      </a:cubicBezTo>
                      <a:cubicBezTo>
                        <a:pt x="42" y="0"/>
                        <a:pt x="23" y="44"/>
                        <a:pt x="0" y="2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45" name="Freeform 65"/>
                <p:cNvSpPr>
                  <a:spLocks/>
                </p:cNvSpPr>
                <p:nvPr userDrawn="1"/>
              </p:nvSpPr>
              <p:spPr bwMode="ltGray">
                <a:xfrm>
                  <a:off x="865" y="123"/>
                  <a:ext cx="33" cy="24"/>
                </a:xfrm>
                <a:custGeom>
                  <a:avLst/>
                  <a:gdLst>
                    <a:gd name="T0" fmla="*/ 7 w 31"/>
                    <a:gd name="T1" fmla="*/ 22 h 30"/>
                    <a:gd name="T2" fmla="*/ 31 w 31"/>
                    <a:gd name="T3" fmla="*/ 10 h 30"/>
                    <a:gd name="T4" fmla="*/ 7 w 31"/>
                    <a:gd name="T5" fmla="*/ 22 h 30"/>
                  </a:gdLst>
                  <a:ahLst/>
                  <a:cxnLst>
                    <a:cxn ang="0">
                      <a:pos x="T0" y="T1"/>
                    </a:cxn>
                    <a:cxn ang="0">
                      <a:pos x="T2" y="T3"/>
                    </a:cxn>
                    <a:cxn ang="0">
                      <a:pos x="T4" y="T5"/>
                    </a:cxn>
                  </a:cxnLst>
                  <a:rect l="0" t="0" r="r" b="b"/>
                  <a:pathLst>
                    <a:path w="31" h="30">
                      <a:moveTo>
                        <a:pt x="7" y="22"/>
                      </a:moveTo>
                      <a:cubicBezTo>
                        <a:pt x="0" y="0"/>
                        <a:pt x="15" y="6"/>
                        <a:pt x="31" y="10"/>
                      </a:cubicBezTo>
                      <a:cubicBezTo>
                        <a:pt x="14" y="16"/>
                        <a:pt x="15" y="30"/>
                        <a:pt x="7" y="2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6239" name="Group 159"/>
              <p:cNvGrpSpPr>
                <a:grpSpLocks/>
              </p:cNvGrpSpPr>
              <p:nvPr userDrawn="1"/>
            </p:nvGrpSpPr>
            <p:grpSpPr bwMode="auto">
              <a:xfrm>
                <a:off x="7" y="6"/>
                <a:ext cx="5739" cy="1022"/>
                <a:chOff x="1056" y="111"/>
                <a:chExt cx="2448" cy="418"/>
              </a:xfrm>
            </p:grpSpPr>
            <p:sp>
              <p:nvSpPr>
                <p:cNvPr id="46190" name="Line 110"/>
                <p:cNvSpPr>
                  <a:spLocks noChangeShapeType="1"/>
                </p:cNvSpPr>
                <p:nvPr/>
              </p:nvSpPr>
              <p:spPr bwMode="white">
                <a:xfrm>
                  <a:off x="1056" y="332"/>
                  <a:ext cx="2448"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92" name="Line 112"/>
                <p:cNvSpPr>
                  <a:spLocks noChangeShapeType="1"/>
                </p:cNvSpPr>
                <p:nvPr/>
              </p:nvSpPr>
              <p:spPr bwMode="white">
                <a:xfrm>
                  <a:off x="1254"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93" name="Line 113"/>
                <p:cNvSpPr>
                  <a:spLocks noChangeShapeType="1"/>
                </p:cNvSpPr>
                <p:nvPr/>
              </p:nvSpPr>
              <p:spPr bwMode="white">
                <a:xfrm>
                  <a:off x="1482"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94" name="Line 114"/>
                <p:cNvSpPr>
                  <a:spLocks noChangeShapeType="1"/>
                </p:cNvSpPr>
                <p:nvPr/>
              </p:nvSpPr>
              <p:spPr bwMode="white">
                <a:xfrm>
                  <a:off x="1710"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95" name="Line 115"/>
                <p:cNvSpPr>
                  <a:spLocks noChangeShapeType="1"/>
                </p:cNvSpPr>
                <p:nvPr/>
              </p:nvSpPr>
              <p:spPr bwMode="white">
                <a:xfrm>
                  <a:off x="1938"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96" name="Line 116"/>
                <p:cNvSpPr>
                  <a:spLocks noChangeShapeType="1"/>
                </p:cNvSpPr>
                <p:nvPr/>
              </p:nvSpPr>
              <p:spPr bwMode="white">
                <a:xfrm>
                  <a:off x="2166"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97" name="Line 117"/>
                <p:cNvSpPr>
                  <a:spLocks noChangeShapeType="1"/>
                </p:cNvSpPr>
                <p:nvPr/>
              </p:nvSpPr>
              <p:spPr bwMode="white">
                <a:xfrm>
                  <a:off x="2394"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98" name="Line 118"/>
                <p:cNvSpPr>
                  <a:spLocks noChangeShapeType="1"/>
                </p:cNvSpPr>
                <p:nvPr/>
              </p:nvSpPr>
              <p:spPr bwMode="white">
                <a:xfrm>
                  <a:off x="2622"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99" name="Line 119"/>
                <p:cNvSpPr>
                  <a:spLocks noChangeShapeType="1"/>
                </p:cNvSpPr>
                <p:nvPr/>
              </p:nvSpPr>
              <p:spPr bwMode="white">
                <a:xfrm>
                  <a:off x="2850"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200" name="Line 120"/>
                <p:cNvSpPr>
                  <a:spLocks noChangeShapeType="1"/>
                </p:cNvSpPr>
                <p:nvPr/>
              </p:nvSpPr>
              <p:spPr bwMode="white">
                <a:xfrm>
                  <a:off x="3078"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201" name="Line 121"/>
                <p:cNvSpPr>
                  <a:spLocks noChangeShapeType="1"/>
                </p:cNvSpPr>
                <p:nvPr/>
              </p:nvSpPr>
              <p:spPr bwMode="white">
                <a:xfrm>
                  <a:off x="3306"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6240" name="Group 160"/>
              <p:cNvGrpSpPr>
                <a:grpSpLocks/>
              </p:cNvGrpSpPr>
              <p:nvPr userDrawn="1"/>
            </p:nvGrpSpPr>
            <p:grpSpPr bwMode="auto">
              <a:xfrm>
                <a:off x="363" y="1"/>
                <a:ext cx="4919" cy="1034"/>
                <a:chOff x="1208" y="109"/>
                <a:chExt cx="2098" cy="423"/>
              </a:xfrm>
            </p:grpSpPr>
            <p:sp>
              <p:nvSpPr>
                <p:cNvPr id="46212" name="Line 132"/>
                <p:cNvSpPr>
                  <a:spLocks noChangeShapeType="1"/>
                </p:cNvSpPr>
                <p:nvPr/>
              </p:nvSpPr>
              <p:spPr bwMode="ltGray">
                <a:xfrm>
                  <a:off x="2850" y="110"/>
                  <a:ext cx="0" cy="14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213" name="Line 133"/>
                <p:cNvSpPr>
                  <a:spLocks noChangeShapeType="1"/>
                </p:cNvSpPr>
                <p:nvPr/>
              </p:nvSpPr>
              <p:spPr bwMode="ltGray">
                <a:xfrm>
                  <a:off x="2972" y="332"/>
                  <a:ext cx="7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214" name="Line 134"/>
                <p:cNvSpPr>
                  <a:spLocks noChangeShapeType="1"/>
                </p:cNvSpPr>
                <p:nvPr/>
              </p:nvSpPr>
              <p:spPr bwMode="ltGray">
                <a:xfrm>
                  <a:off x="3078" y="350"/>
                  <a:ext cx="0" cy="2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215" name="Line 135"/>
                <p:cNvSpPr>
                  <a:spLocks noChangeShapeType="1"/>
                </p:cNvSpPr>
                <p:nvPr/>
              </p:nvSpPr>
              <p:spPr bwMode="ltGray">
                <a:xfrm>
                  <a:off x="3306" y="450"/>
                  <a:ext cx="0" cy="79"/>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225" name="Line 145"/>
                <p:cNvSpPr>
                  <a:spLocks noChangeShapeType="1"/>
                </p:cNvSpPr>
                <p:nvPr/>
              </p:nvSpPr>
              <p:spPr bwMode="ltGray">
                <a:xfrm>
                  <a:off x="2166" y="114"/>
                  <a:ext cx="0" cy="6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226" name="Line 146"/>
                <p:cNvSpPr>
                  <a:spLocks noChangeShapeType="1"/>
                </p:cNvSpPr>
                <p:nvPr/>
              </p:nvSpPr>
              <p:spPr bwMode="ltGray">
                <a:xfrm>
                  <a:off x="1938" y="111"/>
                  <a:ext cx="0" cy="33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227" name="Line 147"/>
                <p:cNvSpPr>
                  <a:spLocks noChangeShapeType="1"/>
                </p:cNvSpPr>
                <p:nvPr/>
              </p:nvSpPr>
              <p:spPr bwMode="ltGray">
                <a:xfrm flipH="1">
                  <a:off x="1912" y="332"/>
                  <a:ext cx="6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228" name="Line 148"/>
                <p:cNvSpPr>
                  <a:spLocks noChangeShapeType="1"/>
                </p:cNvSpPr>
                <p:nvPr/>
              </p:nvSpPr>
              <p:spPr bwMode="ltGray">
                <a:xfrm>
                  <a:off x="1778" y="332"/>
                  <a:ext cx="6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229" name="Line 149"/>
                <p:cNvSpPr>
                  <a:spLocks noChangeShapeType="1"/>
                </p:cNvSpPr>
                <p:nvPr/>
              </p:nvSpPr>
              <p:spPr bwMode="ltGray">
                <a:xfrm flipH="1">
                  <a:off x="1578" y="332"/>
                  <a:ext cx="8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230" name="Line 150"/>
                <p:cNvSpPr>
                  <a:spLocks noChangeShapeType="1"/>
                </p:cNvSpPr>
                <p:nvPr/>
              </p:nvSpPr>
              <p:spPr bwMode="ltGray">
                <a:xfrm>
                  <a:off x="1208" y="332"/>
                  <a:ext cx="34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231" name="Line 151"/>
                <p:cNvSpPr>
                  <a:spLocks noChangeShapeType="1"/>
                </p:cNvSpPr>
                <p:nvPr/>
              </p:nvSpPr>
              <p:spPr bwMode="ltGray">
                <a:xfrm>
                  <a:off x="1480" y="234"/>
                  <a:ext cx="0" cy="29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232" name="Line 152"/>
                <p:cNvSpPr>
                  <a:spLocks noChangeShapeType="1"/>
                </p:cNvSpPr>
                <p:nvPr/>
              </p:nvSpPr>
              <p:spPr bwMode="ltGray">
                <a:xfrm>
                  <a:off x="1254" y="252"/>
                  <a:ext cx="0" cy="15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233" name="Line 153"/>
                <p:cNvSpPr>
                  <a:spLocks noChangeShapeType="1"/>
                </p:cNvSpPr>
                <p:nvPr/>
              </p:nvSpPr>
              <p:spPr bwMode="ltGray">
                <a:xfrm flipH="1" flipV="1">
                  <a:off x="1482" y="109"/>
                  <a:ext cx="0" cy="2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234" name="Line 154"/>
                <p:cNvSpPr>
                  <a:spLocks noChangeShapeType="1"/>
                </p:cNvSpPr>
                <p:nvPr/>
              </p:nvSpPr>
              <p:spPr bwMode="ltGray">
                <a:xfrm>
                  <a:off x="1710" y="180"/>
                  <a:ext cx="0" cy="9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235" name="Line 155"/>
                <p:cNvSpPr>
                  <a:spLocks noChangeShapeType="1"/>
                </p:cNvSpPr>
                <p:nvPr/>
              </p:nvSpPr>
              <p:spPr bwMode="ltGray">
                <a:xfrm flipV="1">
                  <a:off x="1710" y="111"/>
                  <a:ext cx="0" cy="2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pic>
          <p:nvPicPr>
            <p:cNvPr id="46238" name="Picture 158" descr="earth"/>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gray">
            <a:xfrm>
              <a:off x="336" y="1566"/>
              <a:ext cx="690" cy="642"/>
            </a:xfrm>
            <a:prstGeom prst="rect">
              <a:avLst/>
            </a:prstGeom>
            <a:noFill/>
            <a:extLst>
              <a:ext uri="{909E8E84-426E-40dd-AFC4-6F175D3DCCD1}">
                <a14:hiddenFill xmlns:a14="http://schemas.microsoft.com/office/drawing/2010/main">
                  <a:solidFill>
                    <a:srgbClr val="FFFFFF"/>
                  </a:solidFill>
                </a14:hiddenFill>
              </a:ext>
            </a:extLst>
          </p:spPr>
        </p:pic>
      </p:grpSp>
      <p:sp>
        <p:nvSpPr>
          <p:cNvPr id="46082" name="Rectangle 2"/>
          <p:cNvSpPr>
            <a:spLocks noGrp="1" noChangeArrowheads="1"/>
          </p:cNvSpPr>
          <p:nvPr>
            <p:ph type="ctrTitle"/>
          </p:nvPr>
        </p:nvSpPr>
        <p:spPr>
          <a:xfrm>
            <a:off x="1828800" y="1828800"/>
            <a:ext cx="6934200" cy="2362200"/>
          </a:xfrm>
        </p:spPr>
        <p:txBody>
          <a:bodyPr/>
          <a:lstStyle>
            <a:lvl1pPr>
              <a:defRPr/>
            </a:lvl1pPr>
          </a:lstStyle>
          <a:p>
            <a:pPr lvl="0"/>
            <a:r>
              <a:rPr lang="en-US" noProof="0" smtClean="0"/>
              <a:t>Click to edit Master title style</a:t>
            </a:r>
          </a:p>
        </p:txBody>
      </p:sp>
      <p:sp>
        <p:nvSpPr>
          <p:cNvPr id="46083" name="Rectangle 3"/>
          <p:cNvSpPr>
            <a:spLocks noGrp="1" noChangeArrowheads="1"/>
          </p:cNvSpPr>
          <p:nvPr>
            <p:ph type="subTitle" idx="1"/>
          </p:nvPr>
        </p:nvSpPr>
        <p:spPr>
          <a:xfrm>
            <a:off x="1828800" y="4572000"/>
            <a:ext cx="6934200" cy="1295400"/>
          </a:xfrm>
        </p:spPr>
        <p:txBody>
          <a:bodyPr/>
          <a:lstStyle>
            <a:lvl1pPr marL="0" indent="0">
              <a:buFontTx/>
              <a:buNone/>
              <a:defRPr/>
            </a:lvl1pPr>
          </a:lstStyle>
          <a:p>
            <a:pPr lvl="0"/>
            <a:r>
              <a:rPr lang="en-US" noProof="0" smtClean="0"/>
              <a:t>Click to edit Master subtitle style</a:t>
            </a:r>
          </a:p>
        </p:txBody>
      </p:sp>
      <p:sp>
        <p:nvSpPr>
          <p:cNvPr id="46084" name="Rectangle 4"/>
          <p:cNvSpPr>
            <a:spLocks noGrp="1" noChangeArrowheads="1"/>
          </p:cNvSpPr>
          <p:nvPr>
            <p:ph type="dt" sz="half" idx="2"/>
          </p:nvPr>
        </p:nvSpPr>
        <p:spPr>
          <a:xfrm>
            <a:off x="533400" y="6248400"/>
            <a:ext cx="1905000" cy="457200"/>
          </a:xfrm>
        </p:spPr>
        <p:txBody>
          <a:bodyPr/>
          <a:lstStyle>
            <a:lvl1pPr>
              <a:defRPr/>
            </a:lvl1pPr>
          </a:lstStyle>
          <a:p>
            <a:endParaRPr lang="en-US"/>
          </a:p>
        </p:txBody>
      </p:sp>
      <p:sp>
        <p:nvSpPr>
          <p:cNvPr id="46085" name="Rectangle 5"/>
          <p:cNvSpPr>
            <a:spLocks noGrp="1" noChangeArrowheads="1"/>
          </p:cNvSpPr>
          <p:nvPr>
            <p:ph type="ftr" sz="quarter" idx="3"/>
          </p:nvPr>
        </p:nvSpPr>
        <p:spPr>
          <a:xfrm>
            <a:off x="3200400" y="6248400"/>
            <a:ext cx="2895600" cy="457200"/>
          </a:xfrm>
        </p:spPr>
        <p:txBody>
          <a:bodyPr/>
          <a:lstStyle>
            <a:lvl1pPr>
              <a:defRPr/>
            </a:lvl1pPr>
          </a:lstStyle>
          <a:p>
            <a:endParaRPr lang="en-US"/>
          </a:p>
        </p:txBody>
      </p:sp>
      <p:sp>
        <p:nvSpPr>
          <p:cNvPr id="46086" name="Rectangle 6"/>
          <p:cNvSpPr>
            <a:spLocks noGrp="1" noChangeArrowheads="1"/>
          </p:cNvSpPr>
          <p:nvPr>
            <p:ph type="sldNum" sz="quarter" idx="4"/>
          </p:nvPr>
        </p:nvSpPr>
        <p:spPr>
          <a:xfrm>
            <a:off x="6858000" y="6248400"/>
            <a:ext cx="1905000" cy="457200"/>
          </a:xfrm>
        </p:spPr>
        <p:txBody>
          <a:bodyPr/>
          <a:lstStyle>
            <a:lvl1pPr>
              <a:defRPr/>
            </a:lvl1pPr>
          </a:lstStyle>
          <a:p>
            <a:fld id="{C3BC51BE-5AE0-FC40-9F22-1DBFDDD54A9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CF543F9-E124-8D40-94B4-05C0D2396148}" type="slidenum">
              <a:rPr lang="en-US"/>
              <a:pPr/>
              <a:t>‹#›</a:t>
            </a:fld>
            <a:endParaRPr lang="en-US"/>
          </a:p>
        </p:txBody>
      </p:sp>
    </p:spTree>
    <p:extLst>
      <p:ext uri="{BB962C8B-B14F-4D97-AF65-F5344CB8AC3E}">
        <p14:creationId xmlns:p14="http://schemas.microsoft.com/office/powerpoint/2010/main" val="2880948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5563" y="930275"/>
            <a:ext cx="2052637" cy="53324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6063" y="930275"/>
            <a:ext cx="6007100" cy="5332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76F561-8DAE-4E49-9AE8-67E24C5BE239}" type="slidenum">
              <a:rPr lang="en-US"/>
              <a:pPr/>
              <a:t>‹#›</a:t>
            </a:fld>
            <a:endParaRPr lang="en-US"/>
          </a:p>
        </p:txBody>
      </p:sp>
    </p:spTree>
    <p:extLst>
      <p:ext uri="{BB962C8B-B14F-4D97-AF65-F5344CB8AC3E}">
        <p14:creationId xmlns:p14="http://schemas.microsoft.com/office/powerpoint/2010/main" val="215360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8216653-D07A-C44C-943E-F9FC71B3BF48}" type="slidenum">
              <a:rPr lang="en-US"/>
              <a:pPr/>
              <a:t>‹#›</a:t>
            </a:fld>
            <a:endParaRPr lang="en-US"/>
          </a:p>
        </p:txBody>
      </p:sp>
    </p:spTree>
    <p:extLst>
      <p:ext uri="{BB962C8B-B14F-4D97-AF65-F5344CB8AC3E}">
        <p14:creationId xmlns:p14="http://schemas.microsoft.com/office/powerpoint/2010/main" val="258205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4C99A8B-A1DA-B144-B815-A61D8B2D4E69}" type="slidenum">
              <a:rPr lang="en-US"/>
              <a:pPr/>
              <a:t>‹#›</a:t>
            </a:fld>
            <a:endParaRPr lang="en-US"/>
          </a:p>
        </p:txBody>
      </p:sp>
    </p:spTree>
    <p:extLst>
      <p:ext uri="{BB962C8B-B14F-4D97-AF65-F5344CB8AC3E}">
        <p14:creationId xmlns:p14="http://schemas.microsoft.com/office/powerpoint/2010/main" val="9499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E933D7C-30F5-884C-A15F-82D4EE9E92FD}" type="slidenum">
              <a:rPr lang="en-US"/>
              <a:pPr/>
              <a:t>‹#›</a:t>
            </a:fld>
            <a:endParaRPr lang="en-US"/>
          </a:p>
        </p:txBody>
      </p:sp>
    </p:spTree>
    <p:extLst>
      <p:ext uri="{BB962C8B-B14F-4D97-AF65-F5344CB8AC3E}">
        <p14:creationId xmlns:p14="http://schemas.microsoft.com/office/powerpoint/2010/main" val="2557019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0ECF4A9-67F3-F44D-9584-78B20C0DD821}" type="slidenum">
              <a:rPr lang="en-US"/>
              <a:pPr/>
              <a:t>‹#›</a:t>
            </a:fld>
            <a:endParaRPr lang="en-US"/>
          </a:p>
        </p:txBody>
      </p:sp>
    </p:spTree>
    <p:extLst>
      <p:ext uri="{BB962C8B-B14F-4D97-AF65-F5344CB8AC3E}">
        <p14:creationId xmlns:p14="http://schemas.microsoft.com/office/powerpoint/2010/main" val="2171922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DB583EF-CBF6-3C41-AE3A-79FEE390A6AE}" type="slidenum">
              <a:rPr lang="en-US"/>
              <a:pPr/>
              <a:t>‹#›</a:t>
            </a:fld>
            <a:endParaRPr lang="en-US"/>
          </a:p>
        </p:txBody>
      </p:sp>
    </p:spTree>
    <p:extLst>
      <p:ext uri="{BB962C8B-B14F-4D97-AF65-F5344CB8AC3E}">
        <p14:creationId xmlns:p14="http://schemas.microsoft.com/office/powerpoint/2010/main" val="20579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954B28A-9F34-1844-BF82-AE2B2C5771FF}" type="slidenum">
              <a:rPr lang="en-US"/>
              <a:pPr/>
              <a:t>‹#›</a:t>
            </a:fld>
            <a:endParaRPr lang="en-US"/>
          </a:p>
        </p:txBody>
      </p:sp>
    </p:spTree>
    <p:extLst>
      <p:ext uri="{BB962C8B-B14F-4D97-AF65-F5344CB8AC3E}">
        <p14:creationId xmlns:p14="http://schemas.microsoft.com/office/powerpoint/2010/main" val="38722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F637ECF-2C3A-5E4A-BB44-03047EF7AB74}" type="slidenum">
              <a:rPr lang="en-US"/>
              <a:pPr/>
              <a:t>‹#›</a:t>
            </a:fld>
            <a:endParaRPr lang="en-US"/>
          </a:p>
        </p:txBody>
      </p:sp>
    </p:spTree>
    <p:extLst>
      <p:ext uri="{BB962C8B-B14F-4D97-AF65-F5344CB8AC3E}">
        <p14:creationId xmlns:p14="http://schemas.microsoft.com/office/powerpoint/2010/main" val="35332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0A7EFE3-76AD-D84A-900A-E6D84DD7908E}" type="slidenum">
              <a:rPr lang="en-US"/>
              <a:pPr/>
              <a:t>‹#›</a:t>
            </a:fld>
            <a:endParaRPr lang="en-US"/>
          </a:p>
        </p:txBody>
      </p:sp>
    </p:spTree>
    <p:extLst>
      <p:ext uri="{BB962C8B-B14F-4D97-AF65-F5344CB8AC3E}">
        <p14:creationId xmlns:p14="http://schemas.microsoft.com/office/powerpoint/2010/main" val="17037273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246063" y="9302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22531" name="Rectangle 3"/>
          <p:cNvSpPr>
            <a:spLocks noGrp="1" noChangeArrowheads="1"/>
          </p:cNvSpPr>
          <p:nvPr>
            <p:ph type="body" idx="1"/>
          </p:nvPr>
        </p:nvSpPr>
        <p:spPr bwMode="auto">
          <a:xfrm>
            <a:off x="685800" y="21478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2532" name="Rectangle 4"/>
          <p:cNvSpPr>
            <a:spLocks noGrp="1" noChangeArrowheads="1"/>
          </p:cNvSpPr>
          <p:nvPr>
            <p:ph type="dt" sz="half" idx="2"/>
          </p:nvPr>
        </p:nvSpPr>
        <p:spPr bwMode="auto">
          <a:xfrm>
            <a:off x="685800" y="62928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j-lt"/>
              </a:defRPr>
            </a:lvl1pPr>
          </a:lstStyle>
          <a:p>
            <a:endParaRPr lang="en-US"/>
          </a:p>
        </p:txBody>
      </p:sp>
      <p:sp>
        <p:nvSpPr>
          <p:cNvPr id="22533" name="Rectangle 5"/>
          <p:cNvSpPr>
            <a:spLocks noGrp="1" noChangeArrowheads="1"/>
          </p:cNvSpPr>
          <p:nvPr>
            <p:ph type="ftr" sz="quarter" idx="3"/>
          </p:nvPr>
        </p:nvSpPr>
        <p:spPr bwMode="auto">
          <a:xfrm>
            <a:off x="3124200" y="629285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j-lt"/>
              </a:defRPr>
            </a:lvl1pPr>
          </a:lstStyle>
          <a:p>
            <a:endParaRPr lang="en-US"/>
          </a:p>
        </p:txBody>
      </p:sp>
      <p:sp>
        <p:nvSpPr>
          <p:cNvPr id="22534" name="Rectangle 6"/>
          <p:cNvSpPr>
            <a:spLocks noGrp="1" noChangeArrowheads="1"/>
          </p:cNvSpPr>
          <p:nvPr>
            <p:ph type="sldNum" sz="quarter" idx="4"/>
          </p:nvPr>
        </p:nvSpPr>
        <p:spPr bwMode="auto">
          <a:xfrm>
            <a:off x="6553200" y="62928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j-lt"/>
              </a:defRPr>
            </a:lvl1pPr>
          </a:lstStyle>
          <a:p>
            <a:fld id="{EAED3C4B-D2E3-6349-B725-9DF073D9189B}" type="slidenum">
              <a:rPr lang="en-US"/>
              <a:pPr/>
              <a:t>‹#›</a:t>
            </a:fld>
            <a:endParaRPr lang="en-US"/>
          </a:p>
        </p:txBody>
      </p:sp>
      <p:grpSp>
        <p:nvGrpSpPr>
          <p:cNvPr id="22691" name="Group 163"/>
          <p:cNvGrpSpPr>
            <a:grpSpLocks/>
          </p:cNvGrpSpPr>
          <p:nvPr/>
        </p:nvGrpSpPr>
        <p:grpSpPr bwMode="auto">
          <a:xfrm>
            <a:off x="261938" y="87313"/>
            <a:ext cx="8488362" cy="831850"/>
            <a:chOff x="165" y="55"/>
            <a:chExt cx="5347" cy="524"/>
          </a:xfrm>
        </p:grpSpPr>
        <p:grpSp>
          <p:nvGrpSpPr>
            <p:cNvPr id="22690" name="Group 162"/>
            <p:cNvGrpSpPr>
              <a:grpSpLocks/>
            </p:cNvGrpSpPr>
            <p:nvPr userDrawn="1"/>
          </p:nvGrpSpPr>
          <p:grpSpPr bwMode="auto">
            <a:xfrm>
              <a:off x="664" y="104"/>
              <a:ext cx="4848" cy="432"/>
              <a:chOff x="664" y="104"/>
              <a:chExt cx="4848" cy="432"/>
            </a:xfrm>
          </p:grpSpPr>
          <p:sp>
            <p:nvSpPr>
              <p:cNvPr id="22536" name="Freeform 8"/>
              <p:cNvSpPr>
                <a:spLocks/>
              </p:cNvSpPr>
              <p:nvPr/>
            </p:nvSpPr>
            <p:spPr bwMode="ltGray">
              <a:xfrm>
                <a:off x="664" y="104"/>
                <a:ext cx="4848" cy="432"/>
              </a:xfrm>
              <a:custGeom>
                <a:avLst/>
                <a:gdLst>
                  <a:gd name="T0" fmla="*/ 4848 w 4848"/>
                  <a:gd name="T1" fmla="*/ 48 h 432"/>
                  <a:gd name="T2" fmla="*/ 4848 w 4848"/>
                  <a:gd name="T3" fmla="*/ 432 h 432"/>
                  <a:gd name="T4" fmla="*/ 0 w 4848"/>
                  <a:gd name="T5" fmla="*/ 432 h 432"/>
                  <a:gd name="T6" fmla="*/ 0 w 4848"/>
                  <a:gd name="T7" fmla="*/ 0 h 432"/>
                  <a:gd name="T8" fmla="*/ 4848 w 4848"/>
                  <a:gd name="T9" fmla="*/ 0 h 432"/>
                  <a:gd name="T10" fmla="*/ 4848 w 4848"/>
                  <a:gd name="T11" fmla="*/ 48 h 432"/>
                </a:gdLst>
                <a:ahLst/>
                <a:cxnLst>
                  <a:cxn ang="0">
                    <a:pos x="T0" y="T1"/>
                  </a:cxn>
                  <a:cxn ang="0">
                    <a:pos x="T2" y="T3"/>
                  </a:cxn>
                  <a:cxn ang="0">
                    <a:pos x="T4" y="T5"/>
                  </a:cxn>
                  <a:cxn ang="0">
                    <a:pos x="T6" y="T7"/>
                  </a:cxn>
                  <a:cxn ang="0">
                    <a:pos x="T8" y="T9"/>
                  </a:cxn>
                  <a:cxn ang="0">
                    <a:pos x="T10" y="T11"/>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2537" name="Group 9"/>
              <p:cNvGrpSpPr>
                <a:grpSpLocks/>
              </p:cNvGrpSpPr>
              <p:nvPr/>
            </p:nvGrpSpPr>
            <p:grpSpPr bwMode="auto">
              <a:xfrm>
                <a:off x="1195" y="104"/>
                <a:ext cx="3827" cy="429"/>
                <a:chOff x="1021" y="240"/>
                <a:chExt cx="3827" cy="429"/>
              </a:xfrm>
            </p:grpSpPr>
            <p:grpSp>
              <p:nvGrpSpPr>
                <p:cNvPr id="22538" name="Group 10"/>
                <p:cNvGrpSpPr>
                  <a:grpSpLocks/>
                </p:cNvGrpSpPr>
                <p:nvPr/>
              </p:nvGrpSpPr>
              <p:grpSpPr bwMode="auto">
                <a:xfrm>
                  <a:off x="1021" y="241"/>
                  <a:ext cx="2208" cy="427"/>
                  <a:chOff x="1021" y="241"/>
                  <a:chExt cx="2208" cy="427"/>
                </a:xfrm>
              </p:grpSpPr>
              <p:sp>
                <p:nvSpPr>
                  <p:cNvPr id="22539" name="Freeform 11"/>
                  <p:cNvSpPr>
                    <a:spLocks/>
                  </p:cNvSpPr>
                  <p:nvPr/>
                </p:nvSpPr>
                <p:spPr bwMode="ltGray">
                  <a:xfrm>
                    <a:off x="2257" y="633"/>
                    <a:ext cx="7" cy="8"/>
                  </a:xfrm>
                  <a:custGeom>
                    <a:avLst/>
                    <a:gdLst>
                      <a:gd name="T0" fmla="*/ 5 w 15"/>
                      <a:gd name="T1" fmla="*/ 11 h 23"/>
                      <a:gd name="T2" fmla="*/ 15 w 15"/>
                      <a:gd name="T3" fmla="*/ 5 h 23"/>
                      <a:gd name="T4" fmla="*/ 13 w 15"/>
                      <a:gd name="T5" fmla="*/ 17 h 23"/>
                      <a:gd name="T6" fmla="*/ 5 w 15"/>
                      <a:gd name="T7" fmla="*/ 11 h 23"/>
                    </a:gdLst>
                    <a:ahLst/>
                    <a:cxnLst>
                      <a:cxn ang="0">
                        <a:pos x="T0" y="T1"/>
                      </a:cxn>
                      <a:cxn ang="0">
                        <a:pos x="T2" y="T3"/>
                      </a:cxn>
                      <a:cxn ang="0">
                        <a:pos x="T4" y="T5"/>
                      </a:cxn>
                      <a:cxn ang="0">
                        <a:pos x="T6" y="T7"/>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0" name="Freeform 12"/>
                  <p:cNvSpPr>
                    <a:spLocks/>
                  </p:cNvSpPr>
                  <p:nvPr/>
                </p:nvSpPr>
                <p:spPr bwMode="ltGray">
                  <a:xfrm>
                    <a:off x="2332" y="660"/>
                    <a:ext cx="9" cy="8"/>
                  </a:xfrm>
                  <a:custGeom>
                    <a:avLst/>
                    <a:gdLst>
                      <a:gd name="T0" fmla="*/ 3 w 20"/>
                      <a:gd name="T1" fmla="*/ 13 h 23"/>
                      <a:gd name="T2" fmla="*/ 11 w 20"/>
                      <a:gd name="T3" fmla="*/ 3 h 23"/>
                      <a:gd name="T4" fmla="*/ 7 w 20"/>
                      <a:gd name="T5" fmla="*/ 19 h 23"/>
                      <a:gd name="T6" fmla="*/ 3 w 20"/>
                      <a:gd name="T7" fmla="*/ 13 h 23"/>
                    </a:gdLst>
                    <a:ahLst/>
                    <a:cxnLst>
                      <a:cxn ang="0">
                        <a:pos x="T0" y="T1"/>
                      </a:cxn>
                      <a:cxn ang="0">
                        <a:pos x="T2" y="T3"/>
                      </a:cxn>
                      <a:cxn ang="0">
                        <a:pos x="T4" y="T5"/>
                      </a:cxn>
                      <a:cxn ang="0">
                        <a:pos x="T6" y="T7"/>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1" name="Freeform 13"/>
                  <p:cNvSpPr>
                    <a:spLocks/>
                  </p:cNvSpPr>
                  <p:nvPr/>
                </p:nvSpPr>
                <p:spPr bwMode="ltGray">
                  <a:xfrm>
                    <a:off x="2120" y="616"/>
                    <a:ext cx="13" cy="14"/>
                  </a:xfrm>
                  <a:custGeom>
                    <a:avLst/>
                    <a:gdLst>
                      <a:gd name="T0" fmla="*/ 16 w 30"/>
                      <a:gd name="T1" fmla="*/ 33 h 42"/>
                      <a:gd name="T2" fmla="*/ 8 w 30"/>
                      <a:gd name="T3" fmla="*/ 21 h 42"/>
                      <a:gd name="T4" fmla="*/ 0 w 30"/>
                      <a:gd name="T5" fmla="*/ 9 h 42"/>
                      <a:gd name="T6" fmla="*/ 16 w 30"/>
                      <a:gd name="T7" fmla="*/ 3 h 42"/>
                      <a:gd name="T8" fmla="*/ 30 w 30"/>
                      <a:gd name="T9" fmla="*/ 23 h 42"/>
                      <a:gd name="T10" fmla="*/ 28 w 30"/>
                      <a:gd name="T11" fmla="*/ 31 h 42"/>
                      <a:gd name="T12" fmla="*/ 16 w 30"/>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2" name="Freeform 14"/>
                  <p:cNvSpPr>
                    <a:spLocks/>
                  </p:cNvSpPr>
                  <p:nvPr/>
                </p:nvSpPr>
                <p:spPr bwMode="ltGray">
                  <a:xfrm>
                    <a:off x="1967" y="629"/>
                    <a:ext cx="11" cy="5"/>
                  </a:xfrm>
                  <a:custGeom>
                    <a:avLst/>
                    <a:gdLst>
                      <a:gd name="T0" fmla="*/ 15 w 25"/>
                      <a:gd name="T1" fmla="*/ 16 h 16"/>
                      <a:gd name="T2" fmla="*/ 3 w 25"/>
                      <a:gd name="T3" fmla="*/ 8 h 16"/>
                      <a:gd name="T4" fmla="*/ 15 w 25"/>
                      <a:gd name="T5" fmla="*/ 0 h 16"/>
                      <a:gd name="T6" fmla="*/ 15 w 25"/>
                      <a:gd name="T7" fmla="*/ 16 h 16"/>
                    </a:gdLst>
                    <a:ahLst/>
                    <a:cxnLst>
                      <a:cxn ang="0">
                        <a:pos x="T0" y="T1"/>
                      </a:cxn>
                      <a:cxn ang="0">
                        <a:pos x="T2" y="T3"/>
                      </a:cxn>
                      <a:cxn ang="0">
                        <a:pos x="T4" y="T5"/>
                      </a:cxn>
                      <a:cxn ang="0">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3" name="Freeform 15"/>
                  <p:cNvSpPr>
                    <a:spLocks/>
                  </p:cNvSpPr>
                  <p:nvPr/>
                </p:nvSpPr>
                <p:spPr bwMode="ltGray">
                  <a:xfrm>
                    <a:off x="1921" y="635"/>
                    <a:ext cx="28" cy="16"/>
                  </a:xfrm>
                  <a:custGeom>
                    <a:avLst/>
                    <a:gdLst>
                      <a:gd name="T0" fmla="*/ 14 w 65"/>
                      <a:gd name="T1" fmla="*/ 24 h 46"/>
                      <a:gd name="T2" fmla="*/ 30 w 65"/>
                      <a:gd name="T3" fmla="*/ 4 h 46"/>
                      <a:gd name="T4" fmla="*/ 42 w 65"/>
                      <a:gd name="T5" fmla="*/ 0 h 46"/>
                      <a:gd name="T6" fmla="*/ 58 w 65"/>
                      <a:gd name="T7" fmla="*/ 12 h 46"/>
                      <a:gd name="T8" fmla="*/ 32 w 65"/>
                      <a:gd name="T9" fmla="*/ 26 h 46"/>
                      <a:gd name="T10" fmla="*/ 12 w 65"/>
                      <a:gd name="T11" fmla="*/ 46 h 46"/>
                      <a:gd name="T12" fmla="*/ 8 w 65"/>
                      <a:gd name="T13" fmla="*/ 20 h 46"/>
                      <a:gd name="T14" fmla="*/ 12 w 65"/>
                      <a:gd name="T15" fmla="*/ 14 h 46"/>
                      <a:gd name="T16" fmla="*/ 14 w 65"/>
                      <a:gd name="T17"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4" name="Freeform 16"/>
                  <p:cNvSpPr>
                    <a:spLocks/>
                  </p:cNvSpPr>
                  <p:nvPr/>
                </p:nvSpPr>
                <p:spPr bwMode="ltGray">
                  <a:xfrm>
                    <a:off x="1892" y="634"/>
                    <a:ext cx="29" cy="16"/>
                  </a:xfrm>
                  <a:custGeom>
                    <a:avLst/>
                    <a:gdLst>
                      <a:gd name="T0" fmla="*/ 0 w 69"/>
                      <a:gd name="T1" fmla="*/ 31 h 47"/>
                      <a:gd name="T2" fmla="*/ 18 w 69"/>
                      <a:gd name="T3" fmla="*/ 25 h 47"/>
                      <a:gd name="T4" fmla="*/ 52 w 69"/>
                      <a:gd name="T5" fmla="*/ 1 h 47"/>
                      <a:gd name="T6" fmla="*/ 64 w 69"/>
                      <a:gd name="T7" fmla="*/ 3 h 47"/>
                      <a:gd name="T8" fmla="*/ 50 w 69"/>
                      <a:gd name="T9" fmla="*/ 19 h 47"/>
                      <a:gd name="T10" fmla="*/ 28 w 69"/>
                      <a:gd name="T11" fmla="*/ 33 h 47"/>
                      <a:gd name="T12" fmla="*/ 22 w 69"/>
                      <a:gd name="T13" fmla="*/ 47 h 47"/>
                      <a:gd name="T14" fmla="*/ 16 w 69"/>
                      <a:gd name="T15" fmla="*/ 45 h 47"/>
                      <a:gd name="T16" fmla="*/ 12 w 69"/>
                      <a:gd name="T17" fmla="*/ 39 h 47"/>
                      <a:gd name="T18" fmla="*/ 0 w 69"/>
                      <a:gd name="T19" fmla="*/ 35 h 47"/>
                      <a:gd name="T20" fmla="*/ 0 w 69"/>
                      <a:gd name="T21"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5" name="Freeform 17"/>
                  <p:cNvSpPr>
                    <a:spLocks/>
                  </p:cNvSpPr>
                  <p:nvPr/>
                </p:nvSpPr>
                <p:spPr bwMode="ltGray">
                  <a:xfrm>
                    <a:off x="1735" y="547"/>
                    <a:ext cx="151" cy="93"/>
                  </a:xfrm>
                  <a:custGeom>
                    <a:avLst/>
                    <a:gdLst>
                      <a:gd name="T0" fmla="*/ 10 w 355"/>
                      <a:gd name="T1" fmla="*/ 4 h 277"/>
                      <a:gd name="T2" fmla="*/ 36 w 355"/>
                      <a:gd name="T3" fmla="*/ 18 h 277"/>
                      <a:gd name="T4" fmla="*/ 46 w 355"/>
                      <a:gd name="T5" fmla="*/ 30 h 277"/>
                      <a:gd name="T6" fmla="*/ 76 w 355"/>
                      <a:gd name="T7" fmla="*/ 52 h 277"/>
                      <a:gd name="T8" fmla="*/ 92 w 355"/>
                      <a:gd name="T9" fmla="*/ 66 h 277"/>
                      <a:gd name="T10" fmla="*/ 122 w 355"/>
                      <a:gd name="T11" fmla="*/ 98 h 277"/>
                      <a:gd name="T12" fmla="*/ 136 w 355"/>
                      <a:gd name="T13" fmla="*/ 128 h 277"/>
                      <a:gd name="T14" fmla="*/ 148 w 355"/>
                      <a:gd name="T15" fmla="*/ 132 h 277"/>
                      <a:gd name="T16" fmla="*/ 154 w 355"/>
                      <a:gd name="T17" fmla="*/ 150 h 277"/>
                      <a:gd name="T18" fmla="*/ 176 w 355"/>
                      <a:gd name="T19" fmla="*/ 152 h 277"/>
                      <a:gd name="T20" fmla="*/ 170 w 355"/>
                      <a:gd name="T21" fmla="*/ 196 h 277"/>
                      <a:gd name="T22" fmla="*/ 180 w 355"/>
                      <a:gd name="T23" fmla="*/ 224 h 277"/>
                      <a:gd name="T24" fmla="*/ 198 w 355"/>
                      <a:gd name="T25" fmla="*/ 232 h 277"/>
                      <a:gd name="T26" fmla="*/ 216 w 355"/>
                      <a:gd name="T27" fmla="*/ 234 h 277"/>
                      <a:gd name="T28" fmla="*/ 236 w 355"/>
                      <a:gd name="T29" fmla="*/ 242 h 277"/>
                      <a:gd name="T30" fmla="*/ 254 w 355"/>
                      <a:gd name="T31" fmla="*/ 236 h 277"/>
                      <a:gd name="T32" fmla="*/ 272 w 355"/>
                      <a:gd name="T33" fmla="*/ 248 h 277"/>
                      <a:gd name="T34" fmla="*/ 296 w 355"/>
                      <a:gd name="T35" fmla="*/ 256 h 277"/>
                      <a:gd name="T36" fmla="*/ 314 w 355"/>
                      <a:gd name="T37" fmla="*/ 264 h 277"/>
                      <a:gd name="T38" fmla="*/ 352 w 355"/>
                      <a:gd name="T39" fmla="*/ 266 h 277"/>
                      <a:gd name="T40" fmla="*/ 342 w 355"/>
                      <a:gd name="T41" fmla="*/ 274 h 277"/>
                      <a:gd name="T42" fmla="*/ 322 w 355"/>
                      <a:gd name="T43" fmla="*/ 272 h 277"/>
                      <a:gd name="T44" fmla="*/ 300 w 355"/>
                      <a:gd name="T45" fmla="*/ 270 h 277"/>
                      <a:gd name="T46" fmla="*/ 288 w 355"/>
                      <a:gd name="T47" fmla="*/ 266 h 277"/>
                      <a:gd name="T48" fmla="*/ 252 w 355"/>
                      <a:gd name="T49" fmla="*/ 264 h 277"/>
                      <a:gd name="T50" fmla="*/ 234 w 355"/>
                      <a:gd name="T51" fmla="*/ 260 h 277"/>
                      <a:gd name="T52" fmla="*/ 172 w 355"/>
                      <a:gd name="T53" fmla="*/ 242 h 277"/>
                      <a:gd name="T54" fmla="*/ 160 w 355"/>
                      <a:gd name="T55" fmla="*/ 216 h 277"/>
                      <a:gd name="T56" fmla="*/ 126 w 355"/>
                      <a:gd name="T57" fmla="*/ 200 h 277"/>
                      <a:gd name="T58" fmla="*/ 108 w 355"/>
                      <a:gd name="T59" fmla="*/ 186 h 277"/>
                      <a:gd name="T60" fmla="*/ 94 w 355"/>
                      <a:gd name="T61" fmla="*/ 158 h 277"/>
                      <a:gd name="T62" fmla="*/ 68 w 355"/>
                      <a:gd name="T63" fmla="*/ 108 h 277"/>
                      <a:gd name="T64" fmla="*/ 64 w 355"/>
                      <a:gd name="T65" fmla="*/ 102 h 277"/>
                      <a:gd name="T66" fmla="*/ 58 w 355"/>
                      <a:gd name="T67" fmla="*/ 100 h 277"/>
                      <a:gd name="T68" fmla="*/ 54 w 355"/>
                      <a:gd name="T69" fmla="*/ 88 h 277"/>
                      <a:gd name="T70" fmla="*/ 38 w 355"/>
                      <a:gd name="T71" fmla="*/ 58 h 277"/>
                      <a:gd name="T72" fmla="*/ 20 w 355"/>
                      <a:gd name="T73" fmla="*/ 40 h 277"/>
                      <a:gd name="T74" fmla="*/ 4 w 355"/>
                      <a:gd name="T75" fmla="*/ 22 h 277"/>
                      <a:gd name="T76" fmla="*/ 10 w 355"/>
                      <a:gd name="T77" fmla="*/ 2 h 277"/>
                      <a:gd name="T78" fmla="*/ 10 w 355"/>
                      <a:gd name="T79" fmla="*/ 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6" name="Freeform 18"/>
                  <p:cNvSpPr>
                    <a:spLocks/>
                  </p:cNvSpPr>
                  <p:nvPr/>
                </p:nvSpPr>
                <p:spPr bwMode="ltGray">
                  <a:xfrm>
                    <a:off x="1827" y="541"/>
                    <a:ext cx="67" cy="68"/>
                  </a:xfrm>
                  <a:custGeom>
                    <a:avLst/>
                    <a:gdLst>
                      <a:gd name="T0" fmla="*/ 54 w 156"/>
                      <a:gd name="T1" fmla="*/ 66 h 206"/>
                      <a:gd name="T2" fmla="*/ 66 w 156"/>
                      <a:gd name="T3" fmla="*/ 58 h 206"/>
                      <a:gd name="T4" fmla="*/ 68 w 156"/>
                      <a:gd name="T5" fmla="*/ 52 h 206"/>
                      <a:gd name="T6" fmla="*/ 80 w 156"/>
                      <a:gd name="T7" fmla="*/ 44 h 206"/>
                      <a:gd name="T8" fmla="*/ 106 w 156"/>
                      <a:gd name="T9" fmla="*/ 22 h 206"/>
                      <a:gd name="T10" fmla="*/ 112 w 156"/>
                      <a:gd name="T11" fmla="*/ 4 h 206"/>
                      <a:gd name="T12" fmla="*/ 124 w 156"/>
                      <a:gd name="T13" fmla="*/ 0 h 206"/>
                      <a:gd name="T14" fmla="*/ 150 w 156"/>
                      <a:gd name="T15" fmla="*/ 28 h 206"/>
                      <a:gd name="T16" fmla="*/ 146 w 156"/>
                      <a:gd name="T17" fmla="*/ 44 h 206"/>
                      <a:gd name="T18" fmla="*/ 126 w 156"/>
                      <a:gd name="T19" fmla="*/ 64 h 206"/>
                      <a:gd name="T20" fmla="*/ 132 w 156"/>
                      <a:gd name="T21" fmla="*/ 94 h 206"/>
                      <a:gd name="T22" fmla="*/ 142 w 156"/>
                      <a:gd name="T23" fmla="*/ 110 h 206"/>
                      <a:gd name="T24" fmla="*/ 146 w 156"/>
                      <a:gd name="T25" fmla="*/ 128 h 206"/>
                      <a:gd name="T26" fmla="*/ 128 w 156"/>
                      <a:gd name="T27" fmla="*/ 128 h 206"/>
                      <a:gd name="T28" fmla="*/ 116 w 156"/>
                      <a:gd name="T29" fmla="*/ 146 h 206"/>
                      <a:gd name="T30" fmla="*/ 104 w 156"/>
                      <a:gd name="T31" fmla="*/ 156 h 206"/>
                      <a:gd name="T32" fmla="*/ 100 w 156"/>
                      <a:gd name="T33" fmla="*/ 198 h 206"/>
                      <a:gd name="T34" fmla="*/ 88 w 156"/>
                      <a:gd name="T35" fmla="*/ 202 h 206"/>
                      <a:gd name="T36" fmla="*/ 82 w 156"/>
                      <a:gd name="T37" fmla="*/ 206 h 206"/>
                      <a:gd name="T38" fmla="*/ 76 w 156"/>
                      <a:gd name="T39" fmla="*/ 202 h 206"/>
                      <a:gd name="T40" fmla="*/ 72 w 156"/>
                      <a:gd name="T41" fmla="*/ 190 h 206"/>
                      <a:gd name="T42" fmla="*/ 60 w 156"/>
                      <a:gd name="T43" fmla="*/ 186 h 206"/>
                      <a:gd name="T44" fmla="*/ 42 w 156"/>
                      <a:gd name="T45" fmla="*/ 194 h 206"/>
                      <a:gd name="T46" fmla="*/ 28 w 156"/>
                      <a:gd name="T47" fmla="*/ 186 h 206"/>
                      <a:gd name="T48" fmla="*/ 10 w 156"/>
                      <a:gd name="T49" fmla="*/ 148 h 206"/>
                      <a:gd name="T50" fmla="*/ 4 w 156"/>
                      <a:gd name="T51" fmla="*/ 130 h 206"/>
                      <a:gd name="T52" fmla="*/ 0 w 156"/>
                      <a:gd name="T53" fmla="*/ 118 h 206"/>
                      <a:gd name="T54" fmla="*/ 20 w 156"/>
                      <a:gd name="T55" fmla="*/ 96 h 206"/>
                      <a:gd name="T56" fmla="*/ 32 w 156"/>
                      <a:gd name="T57" fmla="*/ 104 h 206"/>
                      <a:gd name="T58" fmla="*/ 34 w 156"/>
                      <a:gd name="T59" fmla="*/ 80 h 206"/>
                      <a:gd name="T60" fmla="*/ 52 w 156"/>
                      <a:gd name="T61" fmla="*/ 70 h 206"/>
                      <a:gd name="T62" fmla="*/ 54 w 156"/>
                      <a:gd name="T63" fmla="*/ 6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7" name="Freeform 19"/>
                  <p:cNvSpPr>
                    <a:spLocks/>
                  </p:cNvSpPr>
                  <p:nvPr/>
                </p:nvSpPr>
                <p:spPr bwMode="ltGray">
                  <a:xfrm>
                    <a:off x="1892" y="572"/>
                    <a:ext cx="47" cy="13"/>
                  </a:xfrm>
                  <a:custGeom>
                    <a:avLst/>
                    <a:gdLst>
                      <a:gd name="T0" fmla="*/ 4 w 109"/>
                      <a:gd name="T1" fmla="*/ 32 h 38"/>
                      <a:gd name="T2" fmla="*/ 18 w 109"/>
                      <a:gd name="T3" fmla="*/ 10 h 38"/>
                      <a:gd name="T4" fmla="*/ 46 w 109"/>
                      <a:gd name="T5" fmla="*/ 20 h 38"/>
                      <a:gd name="T6" fmla="*/ 72 w 109"/>
                      <a:gd name="T7" fmla="*/ 14 h 38"/>
                      <a:gd name="T8" fmla="*/ 90 w 109"/>
                      <a:gd name="T9" fmla="*/ 0 h 38"/>
                      <a:gd name="T10" fmla="*/ 76 w 109"/>
                      <a:gd name="T11" fmla="*/ 26 h 38"/>
                      <a:gd name="T12" fmla="*/ 60 w 109"/>
                      <a:gd name="T13" fmla="*/ 38 h 38"/>
                      <a:gd name="T14" fmla="*/ 42 w 109"/>
                      <a:gd name="T15" fmla="*/ 32 h 38"/>
                      <a:gd name="T16" fmla="*/ 14 w 109"/>
                      <a:gd name="T17" fmla="*/ 30 h 38"/>
                      <a:gd name="T18" fmla="*/ 4 w 109"/>
                      <a:gd name="T1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 name="Freeform 20"/>
                  <p:cNvSpPr>
                    <a:spLocks/>
                  </p:cNvSpPr>
                  <p:nvPr/>
                </p:nvSpPr>
                <p:spPr bwMode="ltGray">
                  <a:xfrm>
                    <a:off x="1890" y="588"/>
                    <a:ext cx="32" cy="34"/>
                  </a:xfrm>
                  <a:custGeom>
                    <a:avLst/>
                    <a:gdLst>
                      <a:gd name="T0" fmla="*/ 8 w 76"/>
                      <a:gd name="T1" fmla="*/ 18 h 104"/>
                      <a:gd name="T2" fmla="*/ 18 w 76"/>
                      <a:gd name="T3" fmla="*/ 0 h 104"/>
                      <a:gd name="T4" fmla="*/ 34 w 76"/>
                      <a:gd name="T5" fmla="*/ 18 h 104"/>
                      <a:gd name="T6" fmla="*/ 62 w 76"/>
                      <a:gd name="T7" fmla="*/ 4 h 104"/>
                      <a:gd name="T8" fmla="*/ 46 w 76"/>
                      <a:gd name="T9" fmla="*/ 34 h 104"/>
                      <a:gd name="T10" fmla="*/ 54 w 76"/>
                      <a:gd name="T11" fmla="*/ 48 h 104"/>
                      <a:gd name="T12" fmla="*/ 58 w 76"/>
                      <a:gd name="T13" fmla="*/ 60 h 104"/>
                      <a:gd name="T14" fmla="*/ 46 w 76"/>
                      <a:gd name="T15" fmla="*/ 74 h 104"/>
                      <a:gd name="T16" fmla="*/ 34 w 76"/>
                      <a:gd name="T17" fmla="*/ 60 h 104"/>
                      <a:gd name="T18" fmla="*/ 22 w 76"/>
                      <a:gd name="T19" fmla="*/ 48 h 104"/>
                      <a:gd name="T20" fmla="*/ 28 w 76"/>
                      <a:gd name="T21" fmla="*/ 68 h 104"/>
                      <a:gd name="T22" fmla="*/ 30 w 76"/>
                      <a:gd name="T23" fmla="*/ 74 h 104"/>
                      <a:gd name="T24" fmla="*/ 20 w 76"/>
                      <a:gd name="T25" fmla="*/ 104 h 104"/>
                      <a:gd name="T26" fmla="*/ 12 w 76"/>
                      <a:gd name="T27" fmla="*/ 102 h 104"/>
                      <a:gd name="T28" fmla="*/ 8 w 76"/>
                      <a:gd name="T29" fmla="*/ 90 h 104"/>
                      <a:gd name="T30" fmla="*/ 0 w 76"/>
                      <a:gd name="T31" fmla="*/ 54 h 104"/>
                      <a:gd name="T32" fmla="*/ 2 w 76"/>
                      <a:gd name="T33" fmla="*/ 30 h 104"/>
                      <a:gd name="T34" fmla="*/ 8 w 76"/>
                      <a:gd name="T35"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9" name="Freeform 21"/>
                  <p:cNvSpPr>
                    <a:spLocks/>
                  </p:cNvSpPr>
                  <p:nvPr/>
                </p:nvSpPr>
                <p:spPr bwMode="ltGray">
                  <a:xfrm>
                    <a:off x="1944" y="569"/>
                    <a:ext cx="16" cy="20"/>
                  </a:xfrm>
                  <a:custGeom>
                    <a:avLst/>
                    <a:gdLst>
                      <a:gd name="T0" fmla="*/ 3 w 37"/>
                      <a:gd name="T1" fmla="*/ 28 h 61"/>
                      <a:gd name="T2" fmla="*/ 13 w 37"/>
                      <a:gd name="T3" fmla="*/ 0 h 61"/>
                      <a:gd name="T4" fmla="*/ 15 w 37"/>
                      <a:gd name="T5" fmla="*/ 28 h 61"/>
                      <a:gd name="T6" fmla="*/ 37 w 37"/>
                      <a:gd name="T7" fmla="*/ 38 h 61"/>
                      <a:gd name="T8" fmla="*/ 19 w 37"/>
                      <a:gd name="T9" fmla="*/ 44 h 61"/>
                      <a:gd name="T10" fmla="*/ 5 w 37"/>
                      <a:gd name="T11" fmla="*/ 58 h 61"/>
                      <a:gd name="T12" fmla="*/ 1 w 37"/>
                      <a:gd name="T13" fmla="*/ 34 h 61"/>
                      <a:gd name="T14" fmla="*/ 3 w 37"/>
                      <a:gd name="T15" fmla="*/ 28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0" name="Freeform 22"/>
                  <p:cNvSpPr>
                    <a:spLocks/>
                  </p:cNvSpPr>
                  <p:nvPr/>
                </p:nvSpPr>
                <p:spPr bwMode="ltGray">
                  <a:xfrm>
                    <a:off x="1948" y="600"/>
                    <a:ext cx="20" cy="10"/>
                  </a:xfrm>
                  <a:custGeom>
                    <a:avLst/>
                    <a:gdLst>
                      <a:gd name="T0" fmla="*/ 7 w 49"/>
                      <a:gd name="T1" fmla="*/ 0 h 29"/>
                      <a:gd name="T2" fmla="*/ 29 w 49"/>
                      <a:gd name="T3" fmla="*/ 0 h 29"/>
                      <a:gd name="T4" fmla="*/ 49 w 49"/>
                      <a:gd name="T5" fmla="*/ 16 h 29"/>
                      <a:gd name="T6" fmla="*/ 35 w 49"/>
                      <a:gd name="T7" fmla="*/ 14 h 29"/>
                      <a:gd name="T8" fmla="*/ 3 w 49"/>
                      <a:gd name="T9" fmla="*/ 16 h 29"/>
                      <a:gd name="T10" fmla="*/ 7 w 49"/>
                      <a:gd name="T11" fmla="*/ 0 h 29"/>
                    </a:gdLst>
                    <a:ahLst/>
                    <a:cxnLst>
                      <a:cxn ang="0">
                        <a:pos x="T0" y="T1"/>
                      </a:cxn>
                      <a:cxn ang="0">
                        <a:pos x="T2" y="T3"/>
                      </a:cxn>
                      <a:cxn ang="0">
                        <a:pos x="T4" y="T5"/>
                      </a:cxn>
                      <a:cxn ang="0">
                        <a:pos x="T6" y="T7"/>
                      </a:cxn>
                      <a:cxn ang="0">
                        <a:pos x="T8" y="T9"/>
                      </a:cxn>
                      <a:cxn ang="0">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1" name="Freeform 23"/>
                  <p:cNvSpPr>
                    <a:spLocks/>
                  </p:cNvSpPr>
                  <p:nvPr/>
                </p:nvSpPr>
                <p:spPr bwMode="ltGray">
                  <a:xfrm>
                    <a:off x="1969" y="585"/>
                    <a:ext cx="26" cy="17"/>
                  </a:xfrm>
                  <a:custGeom>
                    <a:avLst/>
                    <a:gdLst>
                      <a:gd name="T0" fmla="*/ 21 w 61"/>
                      <a:gd name="T1" fmla="*/ 38 h 48"/>
                      <a:gd name="T2" fmla="*/ 15 w 61"/>
                      <a:gd name="T3" fmla="*/ 26 h 48"/>
                      <a:gd name="T4" fmla="*/ 3 w 61"/>
                      <a:gd name="T5" fmla="*/ 22 h 48"/>
                      <a:gd name="T6" fmla="*/ 13 w 61"/>
                      <a:gd name="T7" fmla="*/ 8 h 48"/>
                      <a:gd name="T8" fmla="*/ 25 w 61"/>
                      <a:gd name="T9" fmla="*/ 0 h 48"/>
                      <a:gd name="T10" fmla="*/ 49 w 61"/>
                      <a:gd name="T11" fmla="*/ 10 h 48"/>
                      <a:gd name="T12" fmla="*/ 53 w 61"/>
                      <a:gd name="T13" fmla="*/ 20 h 48"/>
                      <a:gd name="T14" fmla="*/ 61 w 61"/>
                      <a:gd name="T15" fmla="*/ 32 h 48"/>
                      <a:gd name="T16" fmla="*/ 41 w 61"/>
                      <a:gd name="T17" fmla="*/ 38 h 48"/>
                      <a:gd name="T18" fmla="*/ 23 w 61"/>
                      <a:gd name="T19" fmla="*/ 44 h 48"/>
                      <a:gd name="T20" fmla="*/ 21 w 61"/>
                      <a:gd name="T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2" name="Freeform 24"/>
                  <p:cNvSpPr>
                    <a:spLocks/>
                  </p:cNvSpPr>
                  <p:nvPr/>
                </p:nvSpPr>
                <p:spPr bwMode="ltGray">
                  <a:xfrm>
                    <a:off x="1976" y="593"/>
                    <a:ext cx="122" cy="61"/>
                  </a:xfrm>
                  <a:custGeom>
                    <a:avLst/>
                    <a:gdLst>
                      <a:gd name="T0" fmla="*/ 46 w 286"/>
                      <a:gd name="T1" fmla="*/ 28 h 182"/>
                      <a:gd name="T2" fmla="*/ 36 w 286"/>
                      <a:gd name="T3" fmla="*/ 14 h 182"/>
                      <a:gd name="T4" fmla="*/ 26 w 286"/>
                      <a:gd name="T5" fmla="*/ 30 h 182"/>
                      <a:gd name="T6" fmla="*/ 0 w 286"/>
                      <a:gd name="T7" fmla="*/ 24 h 182"/>
                      <a:gd name="T8" fmla="*/ 10 w 286"/>
                      <a:gd name="T9" fmla="*/ 42 h 182"/>
                      <a:gd name="T10" fmla="*/ 16 w 286"/>
                      <a:gd name="T11" fmla="*/ 62 h 182"/>
                      <a:gd name="T12" fmla="*/ 24 w 286"/>
                      <a:gd name="T13" fmla="*/ 48 h 182"/>
                      <a:gd name="T14" fmla="*/ 30 w 286"/>
                      <a:gd name="T15" fmla="*/ 44 h 182"/>
                      <a:gd name="T16" fmla="*/ 48 w 286"/>
                      <a:gd name="T17" fmla="*/ 56 h 182"/>
                      <a:gd name="T18" fmla="*/ 70 w 286"/>
                      <a:gd name="T19" fmla="*/ 62 h 182"/>
                      <a:gd name="T20" fmla="*/ 88 w 286"/>
                      <a:gd name="T21" fmla="*/ 72 h 182"/>
                      <a:gd name="T22" fmla="*/ 106 w 286"/>
                      <a:gd name="T23" fmla="*/ 102 h 182"/>
                      <a:gd name="T24" fmla="*/ 104 w 286"/>
                      <a:gd name="T25" fmla="*/ 122 h 182"/>
                      <a:gd name="T26" fmla="*/ 98 w 286"/>
                      <a:gd name="T27" fmla="*/ 134 h 182"/>
                      <a:gd name="T28" fmla="*/ 122 w 286"/>
                      <a:gd name="T29" fmla="*/ 128 h 182"/>
                      <a:gd name="T30" fmla="*/ 140 w 286"/>
                      <a:gd name="T31" fmla="*/ 140 h 182"/>
                      <a:gd name="T32" fmla="*/ 168 w 286"/>
                      <a:gd name="T33" fmla="*/ 148 h 182"/>
                      <a:gd name="T34" fmla="*/ 174 w 286"/>
                      <a:gd name="T35" fmla="*/ 146 h 182"/>
                      <a:gd name="T36" fmla="*/ 168 w 286"/>
                      <a:gd name="T37" fmla="*/ 134 h 182"/>
                      <a:gd name="T38" fmla="*/ 178 w 286"/>
                      <a:gd name="T39" fmla="*/ 136 h 182"/>
                      <a:gd name="T40" fmla="*/ 186 w 286"/>
                      <a:gd name="T41" fmla="*/ 118 h 182"/>
                      <a:gd name="T42" fmla="*/ 202 w 286"/>
                      <a:gd name="T43" fmla="*/ 122 h 182"/>
                      <a:gd name="T44" fmla="*/ 214 w 286"/>
                      <a:gd name="T45" fmla="*/ 130 h 182"/>
                      <a:gd name="T46" fmla="*/ 244 w 286"/>
                      <a:gd name="T47" fmla="*/ 168 h 182"/>
                      <a:gd name="T48" fmla="*/ 262 w 286"/>
                      <a:gd name="T49" fmla="*/ 178 h 182"/>
                      <a:gd name="T50" fmla="*/ 284 w 286"/>
                      <a:gd name="T51" fmla="*/ 170 h 182"/>
                      <a:gd name="T52" fmla="*/ 268 w 286"/>
                      <a:gd name="T53" fmla="*/ 160 h 182"/>
                      <a:gd name="T54" fmla="*/ 256 w 286"/>
                      <a:gd name="T55" fmla="*/ 138 h 182"/>
                      <a:gd name="T56" fmla="*/ 250 w 286"/>
                      <a:gd name="T57" fmla="*/ 132 h 182"/>
                      <a:gd name="T58" fmla="*/ 248 w 286"/>
                      <a:gd name="T59" fmla="*/ 122 h 182"/>
                      <a:gd name="T60" fmla="*/ 236 w 286"/>
                      <a:gd name="T61" fmla="*/ 116 h 182"/>
                      <a:gd name="T62" fmla="*/ 240 w 286"/>
                      <a:gd name="T63" fmla="*/ 96 h 182"/>
                      <a:gd name="T64" fmla="*/ 220 w 286"/>
                      <a:gd name="T65" fmla="*/ 86 h 182"/>
                      <a:gd name="T66" fmla="*/ 210 w 286"/>
                      <a:gd name="T67" fmla="*/ 70 h 182"/>
                      <a:gd name="T68" fmla="*/ 190 w 286"/>
                      <a:gd name="T69" fmla="*/ 54 h 182"/>
                      <a:gd name="T70" fmla="*/ 168 w 286"/>
                      <a:gd name="T71" fmla="*/ 38 h 182"/>
                      <a:gd name="T72" fmla="*/ 156 w 286"/>
                      <a:gd name="T73" fmla="*/ 34 h 182"/>
                      <a:gd name="T74" fmla="*/ 120 w 286"/>
                      <a:gd name="T75" fmla="*/ 16 h 182"/>
                      <a:gd name="T76" fmla="*/ 102 w 286"/>
                      <a:gd name="T77" fmla="*/ 4 h 182"/>
                      <a:gd name="T78" fmla="*/ 96 w 286"/>
                      <a:gd name="T79" fmla="*/ 0 h 182"/>
                      <a:gd name="T80" fmla="*/ 70 w 286"/>
                      <a:gd name="T81" fmla="*/ 10 h 182"/>
                      <a:gd name="T82" fmla="*/ 56 w 286"/>
                      <a:gd name="T83" fmla="*/ 32 h 182"/>
                      <a:gd name="T84" fmla="*/ 46 w 286"/>
                      <a:gd name="T85" fmla="*/ 2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3" name="Freeform 25"/>
                  <p:cNvSpPr>
                    <a:spLocks/>
                  </p:cNvSpPr>
                  <p:nvPr/>
                </p:nvSpPr>
                <p:spPr bwMode="ltGray">
                  <a:xfrm>
                    <a:off x="2082" y="599"/>
                    <a:ext cx="33" cy="26"/>
                  </a:xfrm>
                  <a:custGeom>
                    <a:avLst/>
                    <a:gdLst>
                      <a:gd name="T0" fmla="*/ 1 w 78"/>
                      <a:gd name="T1" fmla="*/ 58 h 78"/>
                      <a:gd name="T2" fmla="*/ 27 w 78"/>
                      <a:gd name="T3" fmla="*/ 60 h 78"/>
                      <a:gd name="T4" fmla="*/ 45 w 78"/>
                      <a:gd name="T5" fmla="*/ 48 h 78"/>
                      <a:gd name="T6" fmla="*/ 57 w 78"/>
                      <a:gd name="T7" fmla="*/ 30 h 78"/>
                      <a:gd name="T8" fmla="*/ 43 w 78"/>
                      <a:gd name="T9" fmla="*/ 14 h 78"/>
                      <a:gd name="T10" fmla="*/ 43 w 78"/>
                      <a:gd name="T11" fmla="*/ 4 h 78"/>
                      <a:gd name="T12" fmla="*/ 71 w 78"/>
                      <a:gd name="T13" fmla="*/ 26 h 78"/>
                      <a:gd name="T14" fmla="*/ 67 w 78"/>
                      <a:gd name="T15" fmla="*/ 54 h 78"/>
                      <a:gd name="T16" fmla="*/ 33 w 78"/>
                      <a:gd name="T17" fmla="*/ 78 h 78"/>
                      <a:gd name="T18" fmla="*/ 9 w 78"/>
                      <a:gd name="T19" fmla="*/ 66 h 78"/>
                      <a:gd name="T20" fmla="*/ 3 w 78"/>
                      <a:gd name="T21" fmla="*/ 62 h 78"/>
                      <a:gd name="T22" fmla="*/ 1 w 78"/>
                      <a:gd name="T23"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4" name="Freeform 26"/>
                  <p:cNvSpPr>
                    <a:spLocks/>
                  </p:cNvSpPr>
                  <p:nvPr/>
                </p:nvSpPr>
                <p:spPr bwMode="ltGray">
                  <a:xfrm>
                    <a:off x="2152" y="544"/>
                    <a:ext cx="8" cy="6"/>
                  </a:xfrm>
                  <a:custGeom>
                    <a:avLst/>
                    <a:gdLst>
                      <a:gd name="T0" fmla="*/ 3 w 17"/>
                      <a:gd name="T1" fmla="*/ 4 h 18"/>
                      <a:gd name="T2" fmla="*/ 3 w 17"/>
                      <a:gd name="T3" fmla="*/ 14 h 18"/>
                      <a:gd name="T4" fmla="*/ 3 w 17"/>
                      <a:gd name="T5" fmla="*/ 4 h 18"/>
                    </a:gdLst>
                    <a:ahLst/>
                    <a:cxnLst>
                      <a:cxn ang="0">
                        <a:pos x="T0" y="T1"/>
                      </a:cxn>
                      <a:cxn ang="0">
                        <a:pos x="T2" y="T3"/>
                      </a:cxn>
                      <a:cxn ang="0">
                        <a:pos x="T4" y="T5"/>
                      </a:cxn>
                    </a:cxnLst>
                    <a:rect l="0" t="0" r="r" b="b"/>
                    <a:pathLst>
                      <a:path w="17" h="18">
                        <a:moveTo>
                          <a:pt x="3" y="4"/>
                        </a:moveTo>
                        <a:cubicBezTo>
                          <a:pt x="17" y="7"/>
                          <a:pt x="16" y="18"/>
                          <a:pt x="3" y="14"/>
                        </a:cubicBezTo>
                        <a:cubicBezTo>
                          <a:pt x="0" y="6"/>
                          <a:pt x="7" y="0"/>
                          <a:pt x="3"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5" name="Freeform 27"/>
                  <p:cNvSpPr>
                    <a:spLocks/>
                  </p:cNvSpPr>
                  <p:nvPr/>
                </p:nvSpPr>
                <p:spPr bwMode="ltGray">
                  <a:xfrm>
                    <a:off x="2194" y="584"/>
                    <a:ext cx="11" cy="8"/>
                  </a:xfrm>
                  <a:custGeom>
                    <a:avLst/>
                    <a:gdLst>
                      <a:gd name="T0" fmla="*/ 8 w 26"/>
                      <a:gd name="T1" fmla="*/ 14 h 22"/>
                      <a:gd name="T2" fmla="*/ 14 w 26"/>
                      <a:gd name="T3" fmla="*/ 0 h 22"/>
                      <a:gd name="T4" fmla="*/ 14 w 26"/>
                      <a:gd name="T5" fmla="*/ 22 h 22"/>
                      <a:gd name="T6" fmla="*/ 8 w 26"/>
                      <a:gd name="T7" fmla="*/ 14 h 22"/>
                    </a:gdLst>
                    <a:ahLst/>
                    <a:cxnLst>
                      <a:cxn ang="0">
                        <a:pos x="T0" y="T1"/>
                      </a:cxn>
                      <a:cxn ang="0">
                        <a:pos x="T2" y="T3"/>
                      </a:cxn>
                      <a:cxn ang="0">
                        <a:pos x="T4" y="T5"/>
                      </a:cxn>
                      <a:cxn ang="0">
                        <a:pos x="T6" y="T7"/>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6" name="Freeform 28"/>
                  <p:cNvSpPr>
                    <a:spLocks/>
                  </p:cNvSpPr>
                  <p:nvPr/>
                </p:nvSpPr>
                <p:spPr bwMode="ltGray">
                  <a:xfrm>
                    <a:off x="2059" y="494"/>
                    <a:ext cx="8" cy="5"/>
                  </a:xfrm>
                  <a:custGeom>
                    <a:avLst/>
                    <a:gdLst>
                      <a:gd name="T0" fmla="*/ 7 w 20"/>
                      <a:gd name="T1" fmla="*/ 12 h 15"/>
                      <a:gd name="T2" fmla="*/ 17 w 20"/>
                      <a:gd name="T3" fmla="*/ 2 h 15"/>
                      <a:gd name="T4" fmla="*/ 9 w 20"/>
                      <a:gd name="T5" fmla="*/ 12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7" name="Freeform 29"/>
                  <p:cNvSpPr>
                    <a:spLocks/>
                  </p:cNvSpPr>
                  <p:nvPr/>
                </p:nvSpPr>
                <p:spPr bwMode="ltGray">
                  <a:xfrm>
                    <a:off x="1988" y="536"/>
                    <a:ext cx="8" cy="5"/>
                  </a:xfrm>
                  <a:custGeom>
                    <a:avLst/>
                    <a:gdLst>
                      <a:gd name="T0" fmla="*/ 7 w 20"/>
                      <a:gd name="T1" fmla="*/ 12 h 15"/>
                      <a:gd name="T2" fmla="*/ 15 w 20"/>
                      <a:gd name="T3" fmla="*/ 2 h 15"/>
                      <a:gd name="T4" fmla="*/ 15 w 20"/>
                      <a:gd name="T5" fmla="*/ 14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8" name="Freeform 30"/>
                  <p:cNvSpPr>
                    <a:spLocks/>
                  </p:cNvSpPr>
                  <p:nvPr/>
                </p:nvSpPr>
                <p:spPr bwMode="ltGray">
                  <a:xfrm>
                    <a:off x="1910" y="523"/>
                    <a:ext cx="34" cy="27"/>
                  </a:xfrm>
                  <a:custGeom>
                    <a:avLst/>
                    <a:gdLst>
                      <a:gd name="T0" fmla="*/ 0 w 80"/>
                      <a:gd name="T1" fmla="*/ 50 h 80"/>
                      <a:gd name="T2" fmla="*/ 14 w 80"/>
                      <a:gd name="T3" fmla="*/ 24 h 80"/>
                      <a:gd name="T4" fmla="*/ 26 w 80"/>
                      <a:gd name="T5" fmla="*/ 20 h 80"/>
                      <a:gd name="T6" fmla="*/ 48 w 80"/>
                      <a:gd name="T7" fmla="*/ 18 h 80"/>
                      <a:gd name="T8" fmla="*/ 58 w 80"/>
                      <a:gd name="T9" fmla="*/ 0 h 80"/>
                      <a:gd name="T10" fmla="*/ 80 w 80"/>
                      <a:gd name="T11" fmla="*/ 40 h 80"/>
                      <a:gd name="T12" fmla="*/ 70 w 80"/>
                      <a:gd name="T13" fmla="*/ 56 h 80"/>
                      <a:gd name="T14" fmla="*/ 54 w 80"/>
                      <a:gd name="T15" fmla="*/ 62 h 80"/>
                      <a:gd name="T16" fmla="*/ 48 w 80"/>
                      <a:gd name="T17" fmla="*/ 80 h 80"/>
                      <a:gd name="T18" fmla="*/ 32 w 80"/>
                      <a:gd name="T19" fmla="*/ 68 h 80"/>
                      <a:gd name="T20" fmla="*/ 38 w 80"/>
                      <a:gd name="T21" fmla="*/ 52 h 80"/>
                      <a:gd name="T22" fmla="*/ 30 w 80"/>
                      <a:gd name="T23" fmla="*/ 28 h 80"/>
                      <a:gd name="T24" fmla="*/ 20 w 80"/>
                      <a:gd name="T25" fmla="*/ 48 h 80"/>
                      <a:gd name="T26" fmla="*/ 8 w 80"/>
                      <a:gd name="T27" fmla="*/ 56 h 80"/>
                      <a:gd name="T28" fmla="*/ 0 w 80"/>
                      <a:gd name="T29"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9" name="Freeform 31"/>
                  <p:cNvSpPr>
                    <a:spLocks/>
                  </p:cNvSpPr>
                  <p:nvPr/>
                </p:nvSpPr>
                <p:spPr bwMode="ltGray">
                  <a:xfrm>
                    <a:off x="1899" y="466"/>
                    <a:ext cx="40" cy="58"/>
                  </a:xfrm>
                  <a:custGeom>
                    <a:avLst/>
                    <a:gdLst>
                      <a:gd name="T0" fmla="*/ 14 w 94"/>
                      <a:gd name="T1" fmla="*/ 96 h 174"/>
                      <a:gd name="T2" fmla="*/ 26 w 94"/>
                      <a:gd name="T3" fmla="*/ 128 h 174"/>
                      <a:gd name="T4" fmla="*/ 32 w 94"/>
                      <a:gd name="T5" fmla="*/ 108 h 174"/>
                      <a:gd name="T6" fmla="*/ 52 w 94"/>
                      <a:gd name="T7" fmla="*/ 100 h 174"/>
                      <a:gd name="T8" fmla="*/ 46 w 94"/>
                      <a:gd name="T9" fmla="*/ 124 h 174"/>
                      <a:gd name="T10" fmla="*/ 66 w 94"/>
                      <a:gd name="T11" fmla="*/ 126 h 174"/>
                      <a:gd name="T12" fmla="*/ 76 w 94"/>
                      <a:gd name="T13" fmla="*/ 142 h 174"/>
                      <a:gd name="T14" fmla="*/ 58 w 94"/>
                      <a:gd name="T15" fmla="*/ 148 h 174"/>
                      <a:gd name="T16" fmla="*/ 74 w 94"/>
                      <a:gd name="T17" fmla="*/ 174 h 174"/>
                      <a:gd name="T18" fmla="*/ 84 w 94"/>
                      <a:gd name="T19" fmla="*/ 154 h 174"/>
                      <a:gd name="T20" fmla="*/ 82 w 94"/>
                      <a:gd name="T21" fmla="*/ 112 h 174"/>
                      <a:gd name="T22" fmla="*/ 60 w 94"/>
                      <a:gd name="T23" fmla="*/ 106 h 174"/>
                      <a:gd name="T24" fmla="*/ 50 w 94"/>
                      <a:gd name="T25" fmla="*/ 82 h 174"/>
                      <a:gd name="T26" fmla="*/ 34 w 94"/>
                      <a:gd name="T27" fmla="*/ 82 h 174"/>
                      <a:gd name="T28" fmla="*/ 30 w 94"/>
                      <a:gd name="T29" fmla="*/ 70 h 174"/>
                      <a:gd name="T30" fmla="*/ 42 w 94"/>
                      <a:gd name="T31" fmla="*/ 42 h 174"/>
                      <a:gd name="T32" fmla="*/ 30 w 94"/>
                      <a:gd name="T33" fmla="*/ 0 h 174"/>
                      <a:gd name="T34" fmla="*/ 18 w 94"/>
                      <a:gd name="T35" fmla="*/ 22 h 174"/>
                      <a:gd name="T36" fmla="*/ 4 w 94"/>
                      <a:gd name="T37" fmla="*/ 46 h 174"/>
                      <a:gd name="T38" fmla="*/ 14 w 94"/>
                      <a:gd name="T39" fmla="*/ 76 h 174"/>
                      <a:gd name="T40" fmla="*/ 14 w 94"/>
                      <a:gd name="T41" fmla="*/ 9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60" name="Freeform 32"/>
                  <p:cNvSpPr>
                    <a:spLocks/>
                  </p:cNvSpPr>
                  <p:nvPr/>
                </p:nvSpPr>
                <p:spPr bwMode="ltGray">
                  <a:xfrm>
                    <a:off x="1909" y="508"/>
                    <a:ext cx="14" cy="17"/>
                  </a:xfrm>
                  <a:custGeom>
                    <a:avLst/>
                    <a:gdLst>
                      <a:gd name="T0" fmla="*/ 6 w 32"/>
                      <a:gd name="T1" fmla="*/ 24 h 50"/>
                      <a:gd name="T2" fmla="*/ 12 w 32"/>
                      <a:gd name="T3" fmla="*/ 0 h 50"/>
                      <a:gd name="T4" fmla="*/ 20 w 32"/>
                      <a:gd name="T5" fmla="*/ 16 h 50"/>
                      <a:gd name="T6" fmla="*/ 22 w 32"/>
                      <a:gd name="T7" fmla="*/ 24 h 50"/>
                      <a:gd name="T8" fmla="*/ 28 w 32"/>
                      <a:gd name="T9" fmla="*/ 26 h 50"/>
                      <a:gd name="T10" fmla="*/ 32 w 32"/>
                      <a:gd name="T11" fmla="*/ 38 h 50"/>
                      <a:gd name="T12" fmla="*/ 18 w 32"/>
                      <a:gd name="T13" fmla="*/ 50 h 50"/>
                      <a:gd name="T14" fmla="*/ 6 w 32"/>
                      <a:gd name="T15" fmla="*/ 24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61" name="Freeform 33"/>
                  <p:cNvSpPr>
                    <a:spLocks/>
                  </p:cNvSpPr>
                  <p:nvPr/>
                </p:nvSpPr>
                <p:spPr bwMode="ltGray">
                  <a:xfrm>
                    <a:off x="1881" y="512"/>
                    <a:ext cx="19" cy="17"/>
                  </a:xfrm>
                  <a:custGeom>
                    <a:avLst/>
                    <a:gdLst>
                      <a:gd name="T0" fmla="*/ 0 w 43"/>
                      <a:gd name="T1" fmla="*/ 44 h 50"/>
                      <a:gd name="T2" fmla="*/ 22 w 43"/>
                      <a:gd name="T3" fmla="*/ 20 h 50"/>
                      <a:gd name="T4" fmla="*/ 36 w 43"/>
                      <a:gd name="T5" fmla="*/ 0 h 50"/>
                      <a:gd name="T6" fmla="*/ 24 w 43"/>
                      <a:gd name="T7" fmla="*/ 28 h 50"/>
                      <a:gd name="T8" fmla="*/ 2 w 43"/>
                      <a:gd name="T9" fmla="*/ 50 h 50"/>
                      <a:gd name="T10" fmla="*/ 0 w 43"/>
                      <a:gd name="T11" fmla="*/ 44 h 50"/>
                    </a:gdLst>
                    <a:ahLst/>
                    <a:cxnLst>
                      <a:cxn ang="0">
                        <a:pos x="T0" y="T1"/>
                      </a:cxn>
                      <a:cxn ang="0">
                        <a:pos x="T2" y="T3"/>
                      </a:cxn>
                      <a:cxn ang="0">
                        <a:pos x="T4" y="T5"/>
                      </a:cxn>
                      <a:cxn ang="0">
                        <a:pos x="T6" y="T7"/>
                      </a:cxn>
                      <a:cxn ang="0">
                        <a:pos x="T8" y="T9"/>
                      </a:cxn>
                      <a:cxn ang="0">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62" name="Freeform 34"/>
                  <p:cNvSpPr>
                    <a:spLocks/>
                  </p:cNvSpPr>
                  <p:nvPr/>
                </p:nvSpPr>
                <p:spPr bwMode="ltGray">
                  <a:xfrm>
                    <a:off x="2930" y="489"/>
                    <a:ext cx="299" cy="179"/>
                  </a:xfrm>
                  <a:custGeom>
                    <a:avLst/>
                    <a:gdLst>
                      <a:gd name="T0" fmla="*/ 21 w 471"/>
                      <a:gd name="T1" fmla="*/ 280 h 281"/>
                      <a:gd name="T2" fmla="*/ 24 w 471"/>
                      <a:gd name="T3" fmla="*/ 250 h 281"/>
                      <a:gd name="T4" fmla="*/ 22 w 471"/>
                      <a:gd name="T5" fmla="*/ 245 h 281"/>
                      <a:gd name="T6" fmla="*/ 16 w 471"/>
                      <a:gd name="T7" fmla="*/ 218 h 281"/>
                      <a:gd name="T8" fmla="*/ 4 w 471"/>
                      <a:gd name="T9" fmla="*/ 215 h 281"/>
                      <a:gd name="T10" fmla="*/ 0 w 471"/>
                      <a:gd name="T11" fmla="*/ 191 h 281"/>
                      <a:gd name="T12" fmla="*/ 12 w 471"/>
                      <a:gd name="T13" fmla="*/ 180 h 281"/>
                      <a:gd name="T14" fmla="*/ 6 w 471"/>
                      <a:gd name="T15" fmla="*/ 165 h 281"/>
                      <a:gd name="T16" fmla="*/ 2 w 471"/>
                      <a:gd name="T17" fmla="*/ 160 h 281"/>
                      <a:gd name="T18" fmla="*/ 28 w 471"/>
                      <a:gd name="T19" fmla="*/ 120 h 281"/>
                      <a:gd name="T20" fmla="*/ 44 w 471"/>
                      <a:gd name="T21" fmla="*/ 96 h 281"/>
                      <a:gd name="T22" fmla="*/ 42 w 471"/>
                      <a:gd name="T23" fmla="*/ 70 h 281"/>
                      <a:gd name="T24" fmla="*/ 24 w 471"/>
                      <a:gd name="T25" fmla="*/ 43 h 281"/>
                      <a:gd name="T26" fmla="*/ 20 w 471"/>
                      <a:gd name="T27" fmla="*/ 32 h 281"/>
                      <a:gd name="T28" fmla="*/ 26 w 471"/>
                      <a:gd name="T29" fmla="*/ 36 h 281"/>
                      <a:gd name="T30" fmla="*/ 48 w 471"/>
                      <a:gd name="T31" fmla="*/ 35 h 281"/>
                      <a:gd name="T32" fmla="*/ 64 w 471"/>
                      <a:gd name="T33" fmla="*/ 11 h 281"/>
                      <a:gd name="T34" fmla="*/ 82 w 471"/>
                      <a:gd name="T35" fmla="*/ 0 h 281"/>
                      <a:gd name="T36" fmla="*/ 88 w 471"/>
                      <a:gd name="T37" fmla="*/ 2 h 281"/>
                      <a:gd name="T38" fmla="*/ 92 w 471"/>
                      <a:gd name="T39" fmla="*/ 9 h 281"/>
                      <a:gd name="T40" fmla="*/ 98 w 471"/>
                      <a:gd name="T41" fmla="*/ 5 h 281"/>
                      <a:gd name="T42" fmla="*/ 110 w 471"/>
                      <a:gd name="T43" fmla="*/ 8 h 281"/>
                      <a:gd name="T44" fmla="*/ 116 w 471"/>
                      <a:gd name="T45" fmla="*/ 9 h 281"/>
                      <a:gd name="T46" fmla="*/ 141 w 471"/>
                      <a:gd name="T47" fmla="*/ 14 h 281"/>
                      <a:gd name="T48" fmla="*/ 155 w 471"/>
                      <a:gd name="T49" fmla="*/ 24 h 281"/>
                      <a:gd name="T50" fmla="*/ 167 w 471"/>
                      <a:gd name="T51" fmla="*/ 17 h 281"/>
                      <a:gd name="T52" fmla="*/ 173 w 471"/>
                      <a:gd name="T53" fmla="*/ 14 h 281"/>
                      <a:gd name="T54" fmla="*/ 195 w 471"/>
                      <a:gd name="T55" fmla="*/ 14 h 281"/>
                      <a:gd name="T56" fmla="*/ 211 w 471"/>
                      <a:gd name="T57" fmla="*/ 32 h 281"/>
                      <a:gd name="T58" fmla="*/ 231 w 471"/>
                      <a:gd name="T59" fmla="*/ 59 h 281"/>
                      <a:gd name="T60" fmla="*/ 245 w 471"/>
                      <a:gd name="T61" fmla="*/ 70 h 281"/>
                      <a:gd name="T62" fmla="*/ 257 w 471"/>
                      <a:gd name="T63" fmla="*/ 68 h 281"/>
                      <a:gd name="T64" fmla="*/ 270 w 471"/>
                      <a:gd name="T65" fmla="*/ 65 h 281"/>
                      <a:gd name="T66" fmla="*/ 290 w 471"/>
                      <a:gd name="T67" fmla="*/ 71 h 281"/>
                      <a:gd name="T68" fmla="*/ 300 w 471"/>
                      <a:gd name="T69" fmla="*/ 81 h 281"/>
                      <a:gd name="T70" fmla="*/ 308 w 471"/>
                      <a:gd name="T71" fmla="*/ 90 h 281"/>
                      <a:gd name="T72" fmla="*/ 318 w 471"/>
                      <a:gd name="T73" fmla="*/ 111 h 281"/>
                      <a:gd name="T74" fmla="*/ 322 w 471"/>
                      <a:gd name="T75" fmla="*/ 120 h 281"/>
                      <a:gd name="T76" fmla="*/ 324 w 471"/>
                      <a:gd name="T77" fmla="*/ 125 h 281"/>
                      <a:gd name="T78" fmla="*/ 310 w 471"/>
                      <a:gd name="T79" fmla="*/ 142 h 281"/>
                      <a:gd name="T80" fmla="*/ 322 w 471"/>
                      <a:gd name="T81" fmla="*/ 141 h 281"/>
                      <a:gd name="T82" fmla="*/ 342 w 471"/>
                      <a:gd name="T83" fmla="*/ 155 h 281"/>
                      <a:gd name="T84" fmla="*/ 364 w 471"/>
                      <a:gd name="T85" fmla="*/ 157 h 281"/>
                      <a:gd name="T86" fmla="*/ 380 w 471"/>
                      <a:gd name="T87" fmla="*/ 168 h 281"/>
                      <a:gd name="T88" fmla="*/ 382 w 471"/>
                      <a:gd name="T89" fmla="*/ 172 h 281"/>
                      <a:gd name="T90" fmla="*/ 382 w 471"/>
                      <a:gd name="T91" fmla="*/ 176 h 281"/>
                      <a:gd name="T92" fmla="*/ 394 w 471"/>
                      <a:gd name="T93" fmla="*/ 172 h 281"/>
                      <a:gd name="T94" fmla="*/ 400 w 471"/>
                      <a:gd name="T95" fmla="*/ 171 h 281"/>
                      <a:gd name="T96" fmla="*/ 439 w 471"/>
                      <a:gd name="T97" fmla="*/ 185 h 281"/>
                      <a:gd name="T98" fmla="*/ 447 w 471"/>
                      <a:gd name="T99" fmla="*/ 199 h 281"/>
                      <a:gd name="T100" fmla="*/ 465 w 471"/>
                      <a:gd name="T101" fmla="*/ 201 h 281"/>
                      <a:gd name="T102" fmla="*/ 471 w 471"/>
                      <a:gd name="T103" fmla="*/ 215 h 281"/>
                      <a:gd name="T104" fmla="*/ 451 w 471"/>
                      <a:gd name="T105" fmla="*/ 258 h 281"/>
                      <a:gd name="T106" fmla="*/ 435 w 471"/>
                      <a:gd name="T107"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63" name="Freeform 35"/>
                  <p:cNvSpPr>
                    <a:spLocks/>
                  </p:cNvSpPr>
                  <p:nvPr/>
                </p:nvSpPr>
                <p:spPr bwMode="ltGray">
                  <a:xfrm>
                    <a:off x="2534" y="242"/>
                    <a:ext cx="420" cy="283"/>
                  </a:xfrm>
                  <a:custGeom>
                    <a:avLst/>
                    <a:gdLst>
                      <a:gd name="T0" fmla="*/ 406 w 984"/>
                      <a:gd name="T1" fmla="*/ 6 h 844"/>
                      <a:gd name="T2" fmla="*/ 502 w 984"/>
                      <a:gd name="T3" fmla="*/ 34 h 844"/>
                      <a:gd name="T4" fmla="*/ 550 w 984"/>
                      <a:gd name="T5" fmla="*/ 38 h 844"/>
                      <a:gd name="T6" fmla="*/ 578 w 984"/>
                      <a:gd name="T7" fmla="*/ 130 h 844"/>
                      <a:gd name="T8" fmla="*/ 586 w 984"/>
                      <a:gd name="T9" fmla="*/ 90 h 844"/>
                      <a:gd name="T10" fmla="*/ 606 w 984"/>
                      <a:gd name="T11" fmla="*/ 70 h 844"/>
                      <a:gd name="T12" fmla="*/ 642 w 984"/>
                      <a:gd name="T13" fmla="*/ 126 h 844"/>
                      <a:gd name="T14" fmla="*/ 682 w 984"/>
                      <a:gd name="T15" fmla="*/ 98 h 844"/>
                      <a:gd name="T16" fmla="*/ 706 w 984"/>
                      <a:gd name="T17" fmla="*/ 86 h 844"/>
                      <a:gd name="T18" fmla="*/ 762 w 984"/>
                      <a:gd name="T19" fmla="*/ 2 h 844"/>
                      <a:gd name="T20" fmla="*/ 798 w 984"/>
                      <a:gd name="T21" fmla="*/ 70 h 844"/>
                      <a:gd name="T22" fmla="*/ 798 w 984"/>
                      <a:gd name="T23" fmla="*/ 130 h 844"/>
                      <a:gd name="T24" fmla="*/ 790 w 984"/>
                      <a:gd name="T25" fmla="*/ 158 h 844"/>
                      <a:gd name="T26" fmla="*/ 766 w 984"/>
                      <a:gd name="T27" fmla="*/ 162 h 844"/>
                      <a:gd name="T28" fmla="*/ 762 w 984"/>
                      <a:gd name="T29" fmla="*/ 186 h 844"/>
                      <a:gd name="T30" fmla="*/ 802 w 984"/>
                      <a:gd name="T31" fmla="*/ 226 h 844"/>
                      <a:gd name="T32" fmla="*/ 786 w 984"/>
                      <a:gd name="T33" fmla="*/ 322 h 844"/>
                      <a:gd name="T34" fmla="*/ 830 w 984"/>
                      <a:gd name="T35" fmla="*/ 414 h 844"/>
                      <a:gd name="T36" fmla="*/ 854 w 984"/>
                      <a:gd name="T37" fmla="*/ 450 h 844"/>
                      <a:gd name="T38" fmla="*/ 830 w 984"/>
                      <a:gd name="T39" fmla="*/ 450 h 844"/>
                      <a:gd name="T40" fmla="*/ 746 w 984"/>
                      <a:gd name="T41" fmla="*/ 378 h 844"/>
                      <a:gd name="T42" fmla="*/ 678 w 984"/>
                      <a:gd name="T43" fmla="*/ 402 h 844"/>
                      <a:gd name="T44" fmla="*/ 590 w 984"/>
                      <a:gd name="T45" fmla="*/ 442 h 844"/>
                      <a:gd name="T46" fmla="*/ 642 w 984"/>
                      <a:gd name="T47" fmla="*/ 578 h 844"/>
                      <a:gd name="T48" fmla="*/ 710 w 984"/>
                      <a:gd name="T49" fmla="*/ 610 h 844"/>
                      <a:gd name="T50" fmla="*/ 738 w 984"/>
                      <a:gd name="T51" fmla="*/ 550 h 844"/>
                      <a:gd name="T52" fmla="*/ 774 w 984"/>
                      <a:gd name="T53" fmla="*/ 570 h 844"/>
                      <a:gd name="T54" fmla="*/ 766 w 984"/>
                      <a:gd name="T55" fmla="*/ 630 h 844"/>
                      <a:gd name="T56" fmla="*/ 802 w 984"/>
                      <a:gd name="T57" fmla="*/ 670 h 844"/>
                      <a:gd name="T58" fmla="*/ 838 w 984"/>
                      <a:gd name="T59" fmla="*/ 658 h 844"/>
                      <a:gd name="T60" fmla="*/ 922 w 984"/>
                      <a:gd name="T61" fmla="*/ 806 h 844"/>
                      <a:gd name="T62" fmla="*/ 942 w 984"/>
                      <a:gd name="T63" fmla="*/ 826 h 844"/>
                      <a:gd name="T64" fmla="*/ 874 w 984"/>
                      <a:gd name="T65" fmla="*/ 810 h 844"/>
                      <a:gd name="T66" fmla="*/ 830 w 984"/>
                      <a:gd name="T67" fmla="*/ 758 h 844"/>
                      <a:gd name="T68" fmla="*/ 778 w 984"/>
                      <a:gd name="T69" fmla="*/ 710 h 844"/>
                      <a:gd name="T70" fmla="*/ 702 w 984"/>
                      <a:gd name="T71" fmla="*/ 662 h 844"/>
                      <a:gd name="T72" fmla="*/ 614 w 984"/>
                      <a:gd name="T73" fmla="*/ 646 h 844"/>
                      <a:gd name="T74" fmla="*/ 506 w 984"/>
                      <a:gd name="T75" fmla="*/ 594 h 844"/>
                      <a:gd name="T76" fmla="*/ 462 w 984"/>
                      <a:gd name="T77" fmla="*/ 506 h 844"/>
                      <a:gd name="T78" fmla="*/ 430 w 984"/>
                      <a:gd name="T79" fmla="*/ 462 h 844"/>
                      <a:gd name="T80" fmla="*/ 382 w 984"/>
                      <a:gd name="T81" fmla="*/ 430 h 844"/>
                      <a:gd name="T82" fmla="*/ 342 w 984"/>
                      <a:gd name="T83" fmla="*/ 370 h 844"/>
                      <a:gd name="T84" fmla="*/ 354 w 984"/>
                      <a:gd name="T85" fmla="*/ 414 h 844"/>
                      <a:gd name="T86" fmla="*/ 418 w 984"/>
                      <a:gd name="T87" fmla="*/ 494 h 844"/>
                      <a:gd name="T88" fmla="*/ 422 w 984"/>
                      <a:gd name="T89" fmla="*/ 526 h 844"/>
                      <a:gd name="T90" fmla="*/ 394 w 984"/>
                      <a:gd name="T91" fmla="*/ 498 h 844"/>
                      <a:gd name="T92" fmla="*/ 354 w 984"/>
                      <a:gd name="T93" fmla="*/ 466 h 844"/>
                      <a:gd name="T94" fmla="*/ 314 w 984"/>
                      <a:gd name="T95" fmla="*/ 402 h 844"/>
                      <a:gd name="T96" fmla="*/ 266 w 984"/>
                      <a:gd name="T97" fmla="*/ 346 h 844"/>
                      <a:gd name="T98" fmla="*/ 210 w 984"/>
                      <a:gd name="T99" fmla="*/ 314 h 844"/>
                      <a:gd name="T100" fmla="*/ 154 w 984"/>
                      <a:gd name="T101" fmla="*/ 238 h 844"/>
                      <a:gd name="T102" fmla="*/ 66 w 984"/>
                      <a:gd name="T103" fmla="*/ 66 h 844"/>
                      <a:gd name="T104" fmla="*/ 34 w 984"/>
                      <a:gd name="T105" fmla="*/ 38 h 844"/>
                      <a:gd name="T106" fmla="*/ 46 w 984"/>
                      <a:gd name="T107" fmla="*/ 22 h 844"/>
                      <a:gd name="T108" fmla="*/ 102 w 984"/>
                      <a:gd name="T109" fmla="*/ 7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64" name="Freeform 36"/>
                  <p:cNvSpPr>
                    <a:spLocks/>
                  </p:cNvSpPr>
                  <p:nvPr/>
                </p:nvSpPr>
                <p:spPr bwMode="ltGray">
                  <a:xfrm>
                    <a:off x="2405" y="445"/>
                    <a:ext cx="15" cy="16"/>
                  </a:xfrm>
                  <a:custGeom>
                    <a:avLst/>
                    <a:gdLst>
                      <a:gd name="T0" fmla="*/ 6 w 36"/>
                      <a:gd name="T1" fmla="*/ 28 h 48"/>
                      <a:gd name="T2" fmla="*/ 10 w 36"/>
                      <a:gd name="T3" fmla="*/ 48 h 48"/>
                      <a:gd name="T4" fmla="*/ 6 w 36"/>
                      <a:gd name="T5" fmla="*/ 28 h 48"/>
                    </a:gdLst>
                    <a:ahLst/>
                    <a:cxnLst>
                      <a:cxn ang="0">
                        <a:pos x="T0" y="T1"/>
                      </a:cxn>
                      <a:cxn ang="0">
                        <a:pos x="T2" y="T3"/>
                      </a:cxn>
                      <a:cxn ang="0">
                        <a:pos x="T4" y="T5"/>
                      </a:cxn>
                    </a:cxnLst>
                    <a:rect l="0" t="0" r="r" b="b"/>
                    <a:pathLst>
                      <a:path w="36" h="48">
                        <a:moveTo>
                          <a:pt x="6" y="28"/>
                        </a:moveTo>
                        <a:cubicBezTo>
                          <a:pt x="25" y="0"/>
                          <a:pt x="36" y="31"/>
                          <a:pt x="10" y="48"/>
                        </a:cubicBezTo>
                        <a:cubicBezTo>
                          <a:pt x="0" y="34"/>
                          <a:pt x="0" y="40"/>
                          <a:pt x="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65" name="Freeform 37"/>
                  <p:cNvSpPr>
                    <a:spLocks/>
                  </p:cNvSpPr>
                  <p:nvPr/>
                </p:nvSpPr>
                <p:spPr bwMode="ltGray">
                  <a:xfrm>
                    <a:off x="2393" y="439"/>
                    <a:ext cx="16" cy="12"/>
                  </a:xfrm>
                  <a:custGeom>
                    <a:avLst/>
                    <a:gdLst>
                      <a:gd name="T0" fmla="*/ 0 w 36"/>
                      <a:gd name="T1" fmla="*/ 5 h 37"/>
                      <a:gd name="T2" fmla="*/ 12 w 36"/>
                      <a:gd name="T3" fmla="*/ 1 h 37"/>
                      <a:gd name="T4" fmla="*/ 36 w 36"/>
                      <a:gd name="T5" fmla="*/ 17 h 37"/>
                      <a:gd name="T6" fmla="*/ 8 w 36"/>
                      <a:gd name="T7" fmla="*/ 17 h 37"/>
                      <a:gd name="T8" fmla="*/ 0 w 36"/>
                      <a:gd name="T9" fmla="*/ 5 h 37"/>
                    </a:gdLst>
                    <a:ahLst/>
                    <a:cxnLst>
                      <a:cxn ang="0">
                        <a:pos x="T0" y="T1"/>
                      </a:cxn>
                      <a:cxn ang="0">
                        <a:pos x="T2" y="T3"/>
                      </a:cxn>
                      <a:cxn ang="0">
                        <a:pos x="T4" y="T5"/>
                      </a:cxn>
                      <a:cxn ang="0">
                        <a:pos x="T6" y="T7"/>
                      </a:cxn>
                      <a:cxn ang="0">
                        <a:pos x="T8" y="T9"/>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66" name="Freeform 38"/>
                  <p:cNvSpPr>
                    <a:spLocks/>
                  </p:cNvSpPr>
                  <p:nvPr/>
                </p:nvSpPr>
                <p:spPr bwMode="ltGray">
                  <a:xfrm>
                    <a:off x="2878" y="406"/>
                    <a:ext cx="73" cy="33"/>
                  </a:xfrm>
                  <a:custGeom>
                    <a:avLst/>
                    <a:gdLst>
                      <a:gd name="T0" fmla="*/ 0 w 170"/>
                      <a:gd name="T1" fmla="*/ 49 h 96"/>
                      <a:gd name="T2" fmla="*/ 28 w 170"/>
                      <a:gd name="T3" fmla="*/ 25 h 96"/>
                      <a:gd name="T4" fmla="*/ 56 w 170"/>
                      <a:gd name="T5" fmla="*/ 21 h 96"/>
                      <a:gd name="T6" fmla="*/ 80 w 170"/>
                      <a:gd name="T7" fmla="*/ 9 h 96"/>
                      <a:gd name="T8" fmla="*/ 64 w 170"/>
                      <a:gd name="T9" fmla="*/ 25 h 96"/>
                      <a:gd name="T10" fmla="*/ 124 w 170"/>
                      <a:gd name="T11" fmla="*/ 49 h 96"/>
                      <a:gd name="T12" fmla="*/ 160 w 170"/>
                      <a:gd name="T13" fmla="*/ 65 h 96"/>
                      <a:gd name="T14" fmla="*/ 116 w 170"/>
                      <a:gd name="T15" fmla="*/ 77 h 96"/>
                      <a:gd name="T16" fmla="*/ 88 w 170"/>
                      <a:gd name="T17" fmla="*/ 57 h 96"/>
                      <a:gd name="T18" fmla="*/ 76 w 170"/>
                      <a:gd name="T19" fmla="*/ 53 h 96"/>
                      <a:gd name="T20" fmla="*/ 24 w 170"/>
                      <a:gd name="T21" fmla="*/ 41 h 96"/>
                      <a:gd name="T22" fmla="*/ 0 w 170"/>
                      <a:gd name="T23" fmla="*/ 4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67" name="Freeform 39"/>
                  <p:cNvSpPr>
                    <a:spLocks/>
                  </p:cNvSpPr>
                  <p:nvPr/>
                </p:nvSpPr>
                <p:spPr bwMode="ltGray">
                  <a:xfrm>
                    <a:off x="2955" y="433"/>
                    <a:ext cx="59" cy="15"/>
                  </a:xfrm>
                  <a:custGeom>
                    <a:avLst/>
                    <a:gdLst>
                      <a:gd name="T0" fmla="*/ 0 w 138"/>
                      <a:gd name="T1" fmla="*/ 0 h 44"/>
                      <a:gd name="T2" fmla="*/ 52 w 138"/>
                      <a:gd name="T3" fmla="*/ 4 h 44"/>
                      <a:gd name="T4" fmla="*/ 88 w 138"/>
                      <a:gd name="T5" fmla="*/ 24 h 44"/>
                      <a:gd name="T6" fmla="*/ 112 w 138"/>
                      <a:gd name="T7" fmla="*/ 20 h 44"/>
                      <a:gd name="T8" fmla="*/ 108 w 138"/>
                      <a:gd name="T9" fmla="*/ 44 h 44"/>
                      <a:gd name="T10" fmla="*/ 64 w 138"/>
                      <a:gd name="T11" fmla="*/ 40 h 44"/>
                      <a:gd name="T12" fmla="*/ 0 w 138"/>
                      <a:gd name="T13" fmla="*/ 36 h 44"/>
                      <a:gd name="T14" fmla="*/ 28 w 138"/>
                      <a:gd name="T15" fmla="*/ 20 h 44"/>
                      <a:gd name="T16" fmla="*/ 0 w 138"/>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68" name="Freeform 40"/>
                  <p:cNvSpPr>
                    <a:spLocks/>
                  </p:cNvSpPr>
                  <p:nvPr/>
                </p:nvSpPr>
                <p:spPr bwMode="ltGray">
                  <a:xfrm>
                    <a:off x="2924" y="441"/>
                    <a:ext cx="24" cy="14"/>
                  </a:xfrm>
                  <a:custGeom>
                    <a:avLst/>
                    <a:gdLst>
                      <a:gd name="T0" fmla="*/ 17 w 57"/>
                      <a:gd name="T1" fmla="*/ 25 h 42"/>
                      <a:gd name="T2" fmla="*/ 37 w 57"/>
                      <a:gd name="T3" fmla="*/ 13 h 42"/>
                      <a:gd name="T4" fmla="*/ 17 w 57"/>
                      <a:gd name="T5" fmla="*/ 25 h 42"/>
                    </a:gdLst>
                    <a:ahLst/>
                    <a:cxnLst>
                      <a:cxn ang="0">
                        <a:pos x="T0" y="T1"/>
                      </a:cxn>
                      <a:cxn ang="0">
                        <a:pos x="T2" y="T3"/>
                      </a:cxn>
                      <a:cxn ang="0">
                        <a:pos x="T4" y="T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69" name="Freeform 41"/>
                  <p:cNvSpPr>
                    <a:spLocks/>
                  </p:cNvSpPr>
                  <p:nvPr/>
                </p:nvSpPr>
                <p:spPr bwMode="ltGray">
                  <a:xfrm>
                    <a:off x="2908" y="398"/>
                    <a:ext cx="16" cy="18"/>
                  </a:xfrm>
                  <a:custGeom>
                    <a:avLst/>
                    <a:gdLst>
                      <a:gd name="T0" fmla="*/ 19 w 39"/>
                      <a:gd name="T1" fmla="*/ 32 h 52"/>
                      <a:gd name="T2" fmla="*/ 19 w 39"/>
                      <a:gd name="T3" fmla="*/ 0 h 52"/>
                      <a:gd name="T4" fmla="*/ 19 w 39"/>
                      <a:gd name="T5" fmla="*/ 32 h 52"/>
                    </a:gdLst>
                    <a:ahLst/>
                    <a:cxnLst>
                      <a:cxn ang="0">
                        <a:pos x="T0" y="T1"/>
                      </a:cxn>
                      <a:cxn ang="0">
                        <a:pos x="T2" y="T3"/>
                      </a:cxn>
                      <a:cxn ang="0">
                        <a:pos x="T4" y="T5"/>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70" name="Freeform 42"/>
                  <p:cNvSpPr>
                    <a:spLocks/>
                  </p:cNvSpPr>
                  <p:nvPr/>
                </p:nvSpPr>
                <p:spPr bwMode="ltGray">
                  <a:xfrm>
                    <a:off x="3035" y="452"/>
                    <a:ext cx="19" cy="27"/>
                  </a:xfrm>
                  <a:custGeom>
                    <a:avLst/>
                    <a:gdLst>
                      <a:gd name="T0" fmla="*/ 4 w 44"/>
                      <a:gd name="T1" fmla="*/ 9 h 80"/>
                      <a:gd name="T2" fmla="*/ 20 w 44"/>
                      <a:gd name="T3" fmla="*/ 33 h 80"/>
                      <a:gd name="T4" fmla="*/ 24 w 44"/>
                      <a:gd name="T5" fmla="*/ 49 h 80"/>
                      <a:gd name="T6" fmla="*/ 36 w 44"/>
                      <a:gd name="T7" fmla="*/ 53 h 80"/>
                      <a:gd name="T8" fmla="*/ 24 w 44"/>
                      <a:gd name="T9" fmla="*/ 73 h 80"/>
                      <a:gd name="T10" fmla="*/ 0 w 44"/>
                      <a:gd name="T11" fmla="*/ 21 h 80"/>
                      <a:gd name="T12" fmla="*/ 4 w 44"/>
                      <a:gd name="T13" fmla="*/ 9 h 80"/>
                    </a:gdLst>
                    <a:ahLst/>
                    <a:cxnLst>
                      <a:cxn ang="0">
                        <a:pos x="T0" y="T1"/>
                      </a:cxn>
                      <a:cxn ang="0">
                        <a:pos x="T2" y="T3"/>
                      </a:cxn>
                      <a:cxn ang="0">
                        <a:pos x="T4" y="T5"/>
                      </a:cxn>
                      <a:cxn ang="0">
                        <a:pos x="T6" y="T7"/>
                      </a:cxn>
                      <a:cxn ang="0">
                        <a:pos x="T8" y="T9"/>
                      </a:cxn>
                      <a:cxn ang="0">
                        <a:pos x="T10" y="T11"/>
                      </a:cxn>
                      <a:cxn ang="0">
                        <a:pos x="T12" y="T13"/>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71" name="Freeform 43"/>
                  <p:cNvSpPr>
                    <a:spLocks/>
                  </p:cNvSpPr>
                  <p:nvPr/>
                </p:nvSpPr>
                <p:spPr bwMode="ltGray">
                  <a:xfrm>
                    <a:off x="2696" y="247"/>
                    <a:ext cx="205" cy="41"/>
                  </a:xfrm>
                  <a:custGeom>
                    <a:avLst/>
                    <a:gdLst>
                      <a:gd name="T0" fmla="*/ 220 w 323"/>
                      <a:gd name="T1" fmla="*/ 1 h 64"/>
                      <a:gd name="T2" fmla="*/ 231 w 323"/>
                      <a:gd name="T3" fmla="*/ 8 h 64"/>
                      <a:gd name="T4" fmla="*/ 235 w 323"/>
                      <a:gd name="T5" fmla="*/ 0 h 64"/>
                      <a:gd name="T6" fmla="*/ 265 w 323"/>
                      <a:gd name="T7" fmla="*/ 0 h 64"/>
                      <a:gd name="T8" fmla="*/ 287 w 323"/>
                      <a:gd name="T9" fmla="*/ 17 h 64"/>
                      <a:gd name="T10" fmla="*/ 319 w 323"/>
                      <a:gd name="T11" fmla="*/ 10 h 64"/>
                      <a:gd name="T12" fmla="*/ 314 w 323"/>
                      <a:gd name="T13" fmla="*/ 29 h 64"/>
                      <a:gd name="T14" fmla="*/ 298 w 323"/>
                      <a:gd name="T15" fmla="*/ 46 h 64"/>
                      <a:gd name="T16" fmla="*/ 295 w 323"/>
                      <a:gd name="T17" fmla="*/ 29 h 64"/>
                      <a:gd name="T18" fmla="*/ 287 w 323"/>
                      <a:gd name="T19" fmla="*/ 31 h 64"/>
                      <a:gd name="T20" fmla="*/ 279 w 323"/>
                      <a:gd name="T21" fmla="*/ 29 h 64"/>
                      <a:gd name="T22" fmla="*/ 263 w 323"/>
                      <a:gd name="T23" fmla="*/ 21 h 64"/>
                      <a:gd name="T24" fmla="*/ 228 w 323"/>
                      <a:gd name="T25" fmla="*/ 38 h 64"/>
                      <a:gd name="T26" fmla="*/ 201 w 323"/>
                      <a:gd name="T27" fmla="*/ 44 h 64"/>
                      <a:gd name="T28" fmla="*/ 212 w 323"/>
                      <a:gd name="T29" fmla="*/ 57 h 64"/>
                      <a:gd name="T30" fmla="*/ 188 w 323"/>
                      <a:gd name="T31" fmla="*/ 63 h 64"/>
                      <a:gd name="T32" fmla="*/ 169 w 323"/>
                      <a:gd name="T33" fmla="*/ 61 h 64"/>
                      <a:gd name="T34" fmla="*/ 177 w 323"/>
                      <a:gd name="T35" fmla="*/ 57 h 64"/>
                      <a:gd name="T36" fmla="*/ 171 w 323"/>
                      <a:gd name="T37" fmla="*/ 40 h 64"/>
                      <a:gd name="T38" fmla="*/ 169 w 323"/>
                      <a:gd name="T39" fmla="*/ 31 h 64"/>
                      <a:gd name="T40" fmla="*/ 158 w 323"/>
                      <a:gd name="T41" fmla="*/ 23 h 64"/>
                      <a:gd name="T42" fmla="*/ 142 w 323"/>
                      <a:gd name="T43" fmla="*/ 27 h 64"/>
                      <a:gd name="T44" fmla="*/ 134 w 323"/>
                      <a:gd name="T45" fmla="*/ 27 h 64"/>
                      <a:gd name="T46" fmla="*/ 123 w 323"/>
                      <a:gd name="T47" fmla="*/ 25 h 64"/>
                      <a:gd name="T48" fmla="*/ 83 w 323"/>
                      <a:gd name="T49" fmla="*/ 2 h 64"/>
                      <a:gd name="T50" fmla="*/ 59 w 323"/>
                      <a:gd name="T51" fmla="*/ 14 h 64"/>
                      <a:gd name="T52" fmla="*/ 1 w 323"/>
                      <a:gd name="T53" fmla="*/ 0 h 64"/>
                      <a:gd name="T54" fmla="*/ 220 w 323"/>
                      <a:gd name="T55"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72" name="Freeform 44"/>
                  <p:cNvSpPr>
                    <a:spLocks/>
                  </p:cNvSpPr>
                  <p:nvPr/>
                </p:nvSpPr>
                <p:spPr bwMode="ltGray">
                  <a:xfrm>
                    <a:off x="2515" y="246"/>
                    <a:ext cx="190" cy="20"/>
                  </a:xfrm>
                  <a:custGeom>
                    <a:avLst/>
                    <a:gdLst>
                      <a:gd name="T0" fmla="*/ 105 w 300"/>
                      <a:gd name="T1" fmla="*/ 31 h 31"/>
                      <a:gd name="T2" fmla="*/ 30 w 300"/>
                      <a:gd name="T3" fmla="*/ 1 h 31"/>
                      <a:gd name="T4" fmla="*/ 285 w 300"/>
                      <a:gd name="T5" fmla="*/ 0 h 31"/>
                      <a:gd name="T6" fmla="*/ 296 w 300"/>
                      <a:gd name="T7" fmla="*/ 14 h 31"/>
                      <a:gd name="T8" fmla="*/ 264 w 300"/>
                      <a:gd name="T9" fmla="*/ 16 h 31"/>
                      <a:gd name="T10" fmla="*/ 105 w 300"/>
                      <a:gd name="T11" fmla="*/ 31 h 31"/>
                    </a:gdLst>
                    <a:ahLst/>
                    <a:cxnLst>
                      <a:cxn ang="0">
                        <a:pos x="T0" y="T1"/>
                      </a:cxn>
                      <a:cxn ang="0">
                        <a:pos x="T2" y="T3"/>
                      </a:cxn>
                      <a:cxn ang="0">
                        <a:pos x="T4" y="T5"/>
                      </a:cxn>
                      <a:cxn ang="0">
                        <a:pos x="T6" y="T7"/>
                      </a:cxn>
                      <a:cxn ang="0">
                        <a:pos x="T8" y="T9"/>
                      </a:cxn>
                      <a:cxn ang="0">
                        <a:pos x="T10" y="T1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73" name="Freeform 45"/>
                  <p:cNvSpPr>
                    <a:spLocks/>
                  </p:cNvSpPr>
                  <p:nvPr/>
                </p:nvSpPr>
                <p:spPr bwMode="ltGray">
                  <a:xfrm>
                    <a:off x="2096" y="275"/>
                    <a:ext cx="18" cy="10"/>
                  </a:xfrm>
                  <a:custGeom>
                    <a:avLst/>
                    <a:gdLst>
                      <a:gd name="T0" fmla="*/ 0 w 41"/>
                      <a:gd name="T1" fmla="*/ 25 h 29"/>
                      <a:gd name="T2" fmla="*/ 12 w 41"/>
                      <a:gd name="T3" fmla="*/ 29 h 29"/>
                      <a:gd name="T4" fmla="*/ 0 w 41"/>
                      <a:gd name="T5" fmla="*/ 25 h 29"/>
                    </a:gdLst>
                    <a:ahLst/>
                    <a:cxnLst>
                      <a:cxn ang="0">
                        <a:pos x="T0" y="T1"/>
                      </a:cxn>
                      <a:cxn ang="0">
                        <a:pos x="T2" y="T3"/>
                      </a:cxn>
                      <a:cxn ang="0">
                        <a:pos x="T4" y="T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74" name="Freeform 46"/>
                  <p:cNvSpPr>
                    <a:spLocks/>
                  </p:cNvSpPr>
                  <p:nvPr/>
                </p:nvSpPr>
                <p:spPr bwMode="ltGray">
                  <a:xfrm>
                    <a:off x="1606" y="246"/>
                    <a:ext cx="436" cy="152"/>
                  </a:xfrm>
                  <a:custGeom>
                    <a:avLst/>
                    <a:gdLst>
                      <a:gd name="T0" fmla="*/ 73 w 436"/>
                      <a:gd name="T1" fmla="*/ 1 h 152"/>
                      <a:gd name="T2" fmla="*/ 436 w 436"/>
                      <a:gd name="T3" fmla="*/ 0 h 152"/>
                      <a:gd name="T4" fmla="*/ 416 w 436"/>
                      <a:gd name="T5" fmla="*/ 54 h 152"/>
                      <a:gd name="T6" fmla="*/ 397 w 436"/>
                      <a:gd name="T7" fmla="*/ 68 h 152"/>
                      <a:gd name="T8" fmla="*/ 392 w 436"/>
                      <a:gd name="T9" fmla="*/ 70 h 152"/>
                      <a:gd name="T10" fmla="*/ 375 w 436"/>
                      <a:gd name="T11" fmla="*/ 73 h 152"/>
                      <a:gd name="T12" fmla="*/ 361 w 436"/>
                      <a:gd name="T13" fmla="*/ 88 h 152"/>
                      <a:gd name="T14" fmla="*/ 362 w 436"/>
                      <a:gd name="T15" fmla="*/ 99 h 152"/>
                      <a:gd name="T16" fmla="*/ 364 w 436"/>
                      <a:gd name="T17" fmla="*/ 107 h 152"/>
                      <a:gd name="T18" fmla="*/ 366 w 436"/>
                      <a:gd name="T19" fmla="*/ 113 h 152"/>
                      <a:gd name="T20" fmla="*/ 362 w 436"/>
                      <a:gd name="T21" fmla="*/ 122 h 152"/>
                      <a:gd name="T22" fmla="*/ 351 w 436"/>
                      <a:gd name="T23" fmla="*/ 120 h 152"/>
                      <a:gd name="T24" fmla="*/ 342 w 436"/>
                      <a:gd name="T25" fmla="*/ 129 h 152"/>
                      <a:gd name="T26" fmla="*/ 347 w 436"/>
                      <a:gd name="T27" fmla="*/ 105 h 152"/>
                      <a:gd name="T28" fmla="*/ 338 w 436"/>
                      <a:gd name="T29" fmla="*/ 100 h 152"/>
                      <a:gd name="T30" fmla="*/ 344 w 436"/>
                      <a:gd name="T31" fmla="*/ 93 h 152"/>
                      <a:gd name="T32" fmla="*/ 342 w 436"/>
                      <a:gd name="T33" fmla="*/ 89 h 152"/>
                      <a:gd name="T34" fmla="*/ 320 w 436"/>
                      <a:gd name="T35" fmla="*/ 94 h 152"/>
                      <a:gd name="T36" fmla="*/ 317 w 436"/>
                      <a:gd name="T37" fmla="*/ 85 h 152"/>
                      <a:gd name="T38" fmla="*/ 297 w 436"/>
                      <a:gd name="T39" fmla="*/ 94 h 152"/>
                      <a:gd name="T40" fmla="*/ 320 w 436"/>
                      <a:gd name="T41" fmla="*/ 103 h 152"/>
                      <a:gd name="T42" fmla="*/ 305 w 436"/>
                      <a:gd name="T43" fmla="*/ 117 h 152"/>
                      <a:gd name="T44" fmla="*/ 311 w 436"/>
                      <a:gd name="T45" fmla="*/ 126 h 152"/>
                      <a:gd name="T46" fmla="*/ 315 w 436"/>
                      <a:gd name="T47" fmla="*/ 138 h 152"/>
                      <a:gd name="T48" fmla="*/ 309 w 436"/>
                      <a:gd name="T49" fmla="*/ 139 h 152"/>
                      <a:gd name="T50" fmla="*/ 314 w 436"/>
                      <a:gd name="T51" fmla="*/ 144 h 152"/>
                      <a:gd name="T52" fmla="*/ 307 w 436"/>
                      <a:gd name="T53" fmla="*/ 152 h 152"/>
                      <a:gd name="T54" fmla="*/ 0 w 436"/>
                      <a:gd name="T55" fmla="*/ 149 h 152"/>
                      <a:gd name="T56" fmla="*/ 73 w 436"/>
                      <a:gd name="T57" fmla="*/ 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75" name="Freeform 47"/>
                  <p:cNvSpPr>
                    <a:spLocks/>
                  </p:cNvSpPr>
                  <p:nvPr/>
                </p:nvSpPr>
                <p:spPr bwMode="ltGray">
                  <a:xfrm>
                    <a:off x="2043" y="241"/>
                    <a:ext cx="20" cy="55"/>
                  </a:xfrm>
                  <a:custGeom>
                    <a:avLst/>
                    <a:gdLst>
                      <a:gd name="T0" fmla="*/ 5 w 47"/>
                      <a:gd name="T1" fmla="*/ 156 h 165"/>
                      <a:gd name="T2" fmla="*/ 15 w 47"/>
                      <a:gd name="T3" fmla="*/ 108 h 165"/>
                      <a:gd name="T4" fmla="*/ 17 w 47"/>
                      <a:gd name="T5" fmla="*/ 68 h 165"/>
                      <a:gd name="T6" fmla="*/ 11 w 47"/>
                      <a:gd name="T7" fmla="*/ 40 h 165"/>
                      <a:gd name="T8" fmla="*/ 17 w 47"/>
                      <a:gd name="T9" fmla="*/ 12 h 165"/>
                      <a:gd name="T10" fmla="*/ 21 w 47"/>
                      <a:gd name="T11" fmla="*/ 0 h 165"/>
                      <a:gd name="T12" fmla="*/ 31 w 47"/>
                      <a:gd name="T13" fmla="*/ 30 h 165"/>
                      <a:gd name="T14" fmla="*/ 47 w 47"/>
                      <a:gd name="T15" fmla="*/ 98 h 165"/>
                      <a:gd name="T16" fmla="*/ 31 w 47"/>
                      <a:gd name="T17" fmla="*/ 108 h 165"/>
                      <a:gd name="T18" fmla="*/ 23 w 47"/>
                      <a:gd name="T19" fmla="*/ 126 h 165"/>
                      <a:gd name="T20" fmla="*/ 21 w 47"/>
                      <a:gd name="T21" fmla="*/ 132 h 165"/>
                      <a:gd name="T22" fmla="*/ 27 w 47"/>
                      <a:gd name="T23" fmla="*/ 134 h 165"/>
                      <a:gd name="T24" fmla="*/ 31 w 47"/>
                      <a:gd name="T25" fmla="*/ 146 h 165"/>
                      <a:gd name="T26" fmla="*/ 13 w 47"/>
                      <a:gd name="T27" fmla="*/ 148 h 165"/>
                      <a:gd name="T28" fmla="*/ 7 w 47"/>
                      <a:gd name="T29" fmla="*/ 160 h 165"/>
                      <a:gd name="T30" fmla="*/ 3 w 47"/>
                      <a:gd name="T31" fmla="*/ 154 h 165"/>
                      <a:gd name="T32" fmla="*/ 5 w 47"/>
                      <a:gd name="T33"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76" name="Freeform 48"/>
                  <p:cNvSpPr>
                    <a:spLocks/>
                  </p:cNvSpPr>
                  <p:nvPr/>
                </p:nvSpPr>
                <p:spPr bwMode="ltGray">
                  <a:xfrm>
                    <a:off x="2031" y="287"/>
                    <a:ext cx="59" cy="34"/>
                  </a:xfrm>
                  <a:custGeom>
                    <a:avLst/>
                    <a:gdLst>
                      <a:gd name="T0" fmla="*/ 26 w 138"/>
                      <a:gd name="T1" fmla="*/ 61 h 103"/>
                      <a:gd name="T2" fmla="*/ 30 w 138"/>
                      <a:gd name="T3" fmla="*/ 43 h 103"/>
                      <a:gd name="T4" fmla="*/ 50 w 138"/>
                      <a:gd name="T5" fmla="*/ 33 h 103"/>
                      <a:gd name="T6" fmla="*/ 54 w 138"/>
                      <a:gd name="T7" fmla="*/ 45 h 103"/>
                      <a:gd name="T8" fmla="*/ 66 w 138"/>
                      <a:gd name="T9" fmla="*/ 49 h 103"/>
                      <a:gd name="T10" fmla="*/ 80 w 138"/>
                      <a:gd name="T11" fmla="*/ 55 h 103"/>
                      <a:gd name="T12" fmla="*/ 116 w 138"/>
                      <a:gd name="T13" fmla="*/ 33 h 103"/>
                      <a:gd name="T14" fmla="*/ 130 w 138"/>
                      <a:gd name="T15" fmla="*/ 17 h 103"/>
                      <a:gd name="T16" fmla="*/ 138 w 138"/>
                      <a:gd name="T17" fmla="*/ 11 h 103"/>
                      <a:gd name="T18" fmla="*/ 106 w 138"/>
                      <a:gd name="T19" fmla="*/ 49 h 103"/>
                      <a:gd name="T20" fmla="*/ 84 w 138"/>
                      <a:gd name="T21" fmla="*/ 67 h 103"/>
                      <a:gd name="T22" fmla="*/ 66 w 138"/>
                      <a:gd name="T23" fmla="*/ 81 h 103"/>
                      <a:gd name="T24" fmla="*/ 48 w 138"/>
                      <a:gd name="T25" fmla="*/ 103 h 103"/>
                      <a:gd name="T26" fmla="*/ 26 w 138"/>
                      <a:gd name="T27" fmla="*/ 89 h 103"/>
                      <a:gd name="T28" fmla="*/ 20 w 138"/>
                      <a:gd name="T29" fmla="*/ 87 h 103"/>
                      <a:gd name="T30" fmla="*/ 22 w 138"/>
                      <a:gd name="T31" fmla="*/ 97 h 103"/>
                      <a:gd name="T32" fmla="*/ 0 w 138"/>
                      <a:gd name="T33" fmla="*/ 97 h 103"/>
                      <a:gd name="T34" fmla="*/ 10 w 138"/>
                      <a:gd name="T35" fmla="*/ 79 h 103"/>
                      <a:gd name="T36" fmla="*/ 26 w 138"/>
                      <a:gd name="T37" fmla="*/ 6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77" name="Freeform 49"/>
                  <p:cNvSpPr>
                    <a:spLocks/>
                  </p:cNvSpPr>
                  <p:nvPr/>
                </p:nvSpPr>
                <p:spPr bwMode="ltGray">
                  <a:xfrm>
                    <a:off x="1968" y="319"/>
                    <a:ext cx="80" cy="72"/>
                  </a:xfrm>
                  <a:custGeom>
                    <a:avLst/>
                    <a:gdLst>
                      <a:gd name="T0" fmla="*/ 158 w 188"/>
                      <a:gd name="T1" fmla="*/ 24 h 214"/>
                      <a:gd name="T2" fmla="*/ 160 w 188"/>
                      <a:gd name="T3" fmla="*/ 6 h 214"/>
                      <a:gd name="T4" fmla="*/ 170 w 188"/>
                      <a:gd name="T5" fmla="*/ 0 h 214"/>
                      <a:gd name="T6" fmla="*/ 182 w 188"/>
                      <a:gd name="T7" fmla="*/ 24 h 214"/>
                      <a:gd name="T8" fmla="*/ 188 w 188"/>
                      <a:gd name="T9" fmla="*/ 42 h 214"/>
                      <a:gd name="T10" fmla="*/ 178 w 188"/>
                      <a:gd name="T11" fmla="*/ 58 h 214"/>
                      <a:gd name="T12" fmla="*/ 170 w 188"/>
                      <a:gd name="T13" fmla="*/ 76 h 214"/>
                      <a:gd name="T14" fmla="*/ 162 w 188"/>
                      <a:gd name="T15" fmla="*/ 126 h 214"/>
                      <a:gd name="T16" fmla="*/ 144 w 188"/>
                      <a:gd name="T17" fmla="*/ 136 h 214"/>
                      <a:gd name="T18" fmla="*/ 120 w 188"/>
                      <a:gd name="T19" fmla="*/ 138 h 214"/>
                      <a:gd name="T20" fmla="*/ 112 w 188"/>
                      <a:gd name="T21" fmla="*/ 124 h 214"/>
                      <a:gd name="T22" fmla="*/ 102 w 188"/>
                      <a:gd name="T23" fmla="*/ 146 h 214"/>
                      <a:gd name="T24" fmla="*/ 90 w 188"/>
                      <a:gd name="T25" fmla="*/ 150 h 214"/>
                      <a:gd name="T26" fmla="*/ 80 w 188"/>
                      <a:gd name="T27" fmla="*/ 132 h 214"/>
                      <a:gd name="T28" fmla="*/ 58 w 188"/>
                      <a:gd name="T29" fmla="*/ 144 h 214"/>
                      <a:gd name="T30" fmla="*/ 76 w 188"/>
                      <a:gd name="T31" fmla="*/ 142 h 214"/>
                      <a:gd name="T32" fmla="*/ 78 w 188"/>
                      <a:gd name="T33" fmla="*/ 160 h 214"/>
                      <a:gd name="T34" fmla="*/ 58 w 188"/>
                      <a:gd name="T35" fmla="*/ 166 h 214"/>
                      <a:gd name="T36" fmla="*/ 34 w 188"/>
                      <a:gd name="T37" fmla="*/ 166 h 214"/>
                      <a:gd name="T38" fmla="*/ 36 w 188"/>
                      <a:gd name="T39" fmla="*/ 154 h 214"/>
                      <a:gd name="T40" fmla="*/ 46 w 188"/>
                      <a:gd name="T41" fmla="*/ 144 h 214"/>
                      <a:gd name="T42" fmla="*/ 34 w 188"/>
                      <a:gd name="T43" fmla="*/ 148 h 214"/>
                      <a:gd name="T44" fmla="*/ 26 w 188"/>
                      <a:gd name="T45" fmla="*/ 166 h 214"/>
                      <a:gd name="T46" fmla="*/ 30 w 188"/>
                      <a:gd name="T47" fmla="*/ 190 h 214"/>
                      <a:gd name="T48" fmla="*/ 14 w 188"/>
                      <a:gd name="T49" fmla="*/ 200 h 214"/>
                      <a:gd name="T50" fmla="*/ 0 w 188"/>
                      <a:gd name="T51" fmla="*/ 214 h 214"/>
                      <a:gd name="T52" fmla="*/ 8 w 188"/>
                      <a:gd name="T53" fmla="*/ 188 h 214"/>
                      <a:gd name="T54" fmla="*/ 0 w 188"/>
                      <a:gd name="T55" fmla="*/ 164 h 214"/>
                      <a:gd name="T56" fmla="*/ 14 w 188"/>
                      <a:gd name="T57" fmla="*/ 152 h 214"/>
                      <a:gd name="T58" fmla="*/ 32 w 188"/>
                      <a:gd name="T59" fmla="*/ 134 h 214"/>
                      <a:gd name="T60" fmla="*/ 44 w 188"/>
                      <a:gd name="T61" fmla="*/ 118 h 214"/>
                      <a:gd name="T62" fmla="*/ 72 w 188"/>
                      <a:gd name="T63" fmla="*/ 116 h 214"/>
                      <a:gd name="T64" fmla="*/ 84 w 188"/>
                      <a:gd name="T65" fmla="*/ 112 h 214"/>
                      <a:gd name="T66" fmla="*/ 114 w 188"/>
                      <a:gd name="T67" fmla="*/ 78 h 214"/>
                      <a:gd name="T68" fmla="*/ 120 w 188"/>
                      <a:gd name="T69" fmla="*/ 92 h 214"/>
                      <a:gd name="T70" fmla="*/ 132 w 188"/>
                      <a:gd name="T71" fmla="*/ 76 h 214"/>
                      <a:gd name="T72" fmla="*/ 150 w 188"/>
                      <a:gd name="T73" fmla="*/ 54 h 214"/>
                      <a:gd name="T74" fmla="*/ 154 w 188"/>
                      <a:gd name="T75" fmla="*/ 42 h 214"/>
                      <a:gd name="T76" fmla="*/ 148 w 188"/>
                      <a:gd name="T77" fmla="*/ 38 h 214"/>
                      <a:gd name="T78" fmla="*/ 152 w 188"/>
                      <a:gd name="T79" fmla="*/ 32 h 214"/>
                      <a:gd name="T80" fmla="*/ 158 w 188"/>
                      <a:gd name="T81" fmla="*/ 2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78" name="Freeform 50"/>
                  <p:cNvSpPr>
                    <a:spLocks/>
                  </p:cNvSpPr>
                  <p:nvPr/>
                </p:nvSpPr>
                <p:spPr bwMode="ltGray">
                  <a:xfrm>
                    <a:off x="2021" y="340"/>
                    <a:ext cx="6" cy="4"/>
                  </a:xfrm>
                  <a:custGeom>
                    <a:avLst/>
                    <a:gdLst>
                      <a:gd name="T0" fmla="*/ 0 w 13"/>
                      <a:gd name="T1" fmla="*/ 9 h 13"/>
                      <a:gd name="T2" fmla="*/ 4 w 13"/>
                      <a:gd name="T3" fmla="*/ 13 h 13"/>
                      <a:gd name="T4" fmla="*/ 0 w 13"/>
                      <a:gd name="T5" fmla="*/ 9 h 13"/>
                    </a:gdLst>
                    <a:ahLst/>
                    <a:cxnLst>
                      <a:cxn ang="0">
                        <a:pos x="T0" y="T1"/>
                      </a:cxn>
                      <a:cxn ang="0">
                        <a:pos x="T2" y="T3"/>
                      </a:cxn>
                      <a:cxn ang="0">
                        <a:pos x="T4" y="T5"/>
                      </a:cxn>
                    </a:cxnLst>
                    <a:rect l="0" t="0" r="r" b="b"/>
                    <a:pathLst>
                      <a:path w="13" h="13">
                        <a:moveTo>
                          <a:pt x="0" y="9"/>
                        </a:moveTo>
                        <a:cubicBezTo>
                          <a:pt x="6" y="0"/>
                          <a:pt x="13" y="7"/>
                          <a:pt x="4" y="13"/>
                        </a:cubicBezTo>
                        <a:cubicBezTo>
                          <a:pt x="0" y="6"/>
                          <a:pt x="0" y="5"/>
                          <a:pt x="0"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79" name="Freeform 51"/>
                  <p:cNvSpPr>
                    <a:spLocks/>
                  </p:cNvSpPr>
                  <p:nvPr/>
                </p:nvSpPr>
                <p:spPr bwMode="ltGray">
                  <a:xfrm>
                    <a:off x="1573" y="389"/>
                    <a:ext cx="347" cy="189"/>
                  </a:xfrm>
                  <a:custGeom>
                    <a:avLst/>
                    <a:gdLst>
                      <a:gd name="T0" fmla="*/ 812 w 812"/>
                      <a:gd name="T1" fmla="*/ 26 h 564"/>
                      <a:gd name="T2" fmla="*/ 778 w 812"/>
                      <a:gd name="T3" fmla="*/ 78 h 564"/>
                      <a:gd name="T4" fmla="*/ 748 w 812"/>
                      <a:gd name="T5" fmla="*/ 122 h 564"/>
                      <a:gd name="T6" fmla="*/ 722 w 812"/>
                      <a:gd name="T7" fmla="*/ 142 h 564"/>
                      <a:gd name="T8" fmla="*/ 634 w 812"/>
                      <a:gd name="T9" fmla="*/ 180 h 564"/>
                      <a:gd name="T10" fmla="*/ 632 w 812"/>
                      <a:gd name="T11" fmla="*/ 210 h 564"/>
                      <a:gd name="T12" fmla="*/ 604 w 812"/>
                      <a:gd name="T13" fmla="*/ 230 h 564"/>
                      <a:gd name="T14" fmla="*/ 620 w 812"/>
                      <a:gd name="T15" fmla="*/ 178 h 564"/>
                      <a:gd name="T16" fmla="*/ 576 w 812"/>
                      <a:gd name="T17" fmla="*/ 188 h 564"/>
                      <a:gd name="T18" fmla="*/ 556 w 812"/>
                      <a:gd name="T19" fmla="*/ 218 h 564"/>
                      <a:gd name="T20" fmla="*/ 596 w 812"/>
                      <a:gd name="T21" fmla="*/ 280 h 564"/>
                      <a:gd name="T22" fmla="*/ 594 w 812"/>
                      <a:gd name="T23" fmla="*/ 368 h 564"/>
                      <a:gd name="T24" fmla="*/ 542 w 812"/>
                      <a:gd name="T25" fmla="*/ 406 h 564"/>
                      <a:gd name="T26" fmla="*/ 522 w 812"/>
                      <a:gd name="T27" fmla="*/ 386 h 564"/>
                      <a:gd name="T28" fmla="*/ 482 w 812"/>
                      <a:gd name="T29" fmla="*/ 348 h 564"/>
                      <a:gd name="T30" fmla="*/ 462 w 812"/>
                      <a:gd name="T31" fmla="*/ 348 h 564"/>
                      <a:gd name="T32" fmla="*/ 450 w 812"/>
                      <a:gd name="T33" fmla="*/ 394 h 564"/>
                      <a:gd name="T34" fmla="*/ 500 w 812"/>
                      <a:gd name="T35" fmla="*/ 464 h 564"/>
                      <a:gd name="T36" fmla="*/ 510 w 812"/>
                      <a:gd name="T37" fmla="*/ 524 h 564"/>
                      <a:gd name="T38" fmla="*/ 526 w 812"/>
                      <a:gd name="T39" fmla="*/ 560 h 564"/>
                      <a:gd name="T40" fmla="*/ 492 w 812"/>
                      <a:gd name="T41" fmla="*/ 544 h 564"/>
                      <a:gd name="T42" fmla="*/ 470 w 812"/>
                      <a:gd name="T43" fmla="*/ 518 h 564"/>
                      <a:gd name="T44" fmla="*/ 422 w 812"/>
                      <a:gd name="T45" fmla="*/ 424 h 564"/>
                      <a:gd name="T46" fmla="*/ 426 w 812"/>
                      <a:gd name="T47" fmla="*/ 310 h 564"/>
                      <a:gd name="T48" fmla="*/ 422 w 812"/>
                      <a:gd name="T49" fmla="*/ 268 h 564"/>
                      <a:gd name="T50" fmla="*/ 412 w 812"/>
                      <a:gd name="T51" fmla="*/ 276 h 564"/>
                      <a:gd name="T52" fmla="*/ 386 w 812"/>
                      <a:gd name="T53" fmla="*/ 266 h 564"/>
                      <a:gd name="T54" fmla="*/ 360 w 812"/>
                      <a:gd name="T55" fmla="*/ 170 h 564"/>
                      <a:gd name="T56" fmla="*/ 330 w 812"/>
                      <a:gd name="T57" fmla="*/ 166 h 564"/>
                      <a:gd name="T58" fmla="*/ 288 w 812"/>
                      <a:gd name="T59" fmla="*/ 172 h 564"/>
                      <a:gd name="T60" fmla="*/ 242 w 812"/>
                      <a:gd name="T61" fmla="*/ 232 h 564"/>
                      <a:gd name="T62" fmla="*/ 196 w 812"/>
                      <a:gd name="T63" fmla="*/ 268 h 564"/>
                      <a:gd name="T64" fmla="*/ 184 w 812"/>
                      <a:gd name="T65" fmla="*/ 274 h 564"/>
                      <a:gd name="T66" fmla="*/ 160 w 812"/>
                      <a:gd name="T67" fmla="*/ 328 h 564"/>
                      <a:gd name="T68" fmla="*/ 152 w 812"/>
                      <a:gd name="T69" fmla="*/ 354 h 564"/>
                      <a:gd name="T70" fmla="*/ 128 w 812"/>
                      <a:gd name="T71" fmla="*/ 404 h 564"/>
                      <a:gd name="T72" fmla="*/ 94 w 812"/>
                      <a:gd name="T73" fmla="*/ 392 h 564"/>
                      <a:gd name="T74" fmla="*/ 66 w 812"/>
                      <a:gd name="T75" fmla="*/ 258 h 564"/>
                      <a:gd name="T76" fmla="*/ 72 w 812"/>
                      <a:gd name="T77" fmla="*/ 156 h 564"/>
                      <a:gd name="T78" fmla="*/ 44 w 812"/>
                      <a:gd name="T79" fmla="*/ 180 h 564"/>
                      <a:gd name="T80" fmla="*/ 20 w 812"/>
                      <a:gd name="T81" fmla="*/ 150 h 564"/>
                      <a:gd name="T82" fmla="*/ 24 w 812"/>
                      <a:gd name="T83" fmla="*/ 138 h 564"/>
                      <a:gd name="T84" fmla="*/ 0 w 812"/>
                      <a:gd name="T85" fmla="*/ 92 h 564"/>
                      <a:gd name="T86" fmla="*/ 798 w 812"/>
                      <a:gd name="T87" fmla="*/ 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80" name="Freeform 52"/>
                  <p:cNvSpPr>
                    <a:spLocks/>
                  </p:cNvSpPr>
                  <p:nvPr/>
                </p:nvSpPr>
                <p:spPr bwMode="ltGray">
                  <a:xfrm>
                    <a:off x="1634" y="519"/>
                    <a:ext cx="19" cy="29"/>
                  </a:xfrm>
                  <a:custGeom>
                    <a:avLst/>
                    <a:gdLst>
                      <a:gd name="T0" fmla="*/ 7 w 43"/>
                      <a:gd name="T1" fmla="*/ 11 h 85"/>
                      <a:gd name="T2" fmla="*/ 17 w 43"/>
                      <a:gd name="T3" fmla="*/ 3 h 85"/>
                      <a:gd name="T4" fmla="*/ 37 w 43"/>
                      <a:gd name="T5" fmla="*/ 33 h 85"/>
                      <a:gd name="T6" fmla="*/ 19 w 43"/>
                      <a:gd name="T7" fmla="*/ 85 h 85"/>
                      <a:gd name="T8" fmla="*/ 1 w 43"/>
                      <a:gd name="T9" fmla="*/ 69 h 85"/>
                      <a:gd name="T10" fmla="*/ 7 w 43"/>
                      <a:gd name="T11" fmla="*/ 11 h 85"/>
                    </a:gdLst>
                    <a:ahLst/>
                    <a:cxnLst>
                      <a:cxn ang="0">
                        <a:pos x="T0" y="T1"/>
                      </a:cxn>
                      <a:cxn ang="0">
                        <a:pos x="T2" y="T3"/>
                      </a:cxn>
                      <a:cxn ang="0">
                        <a:pos x="T4" y="T5"/>
                      </a:cxn>
                      <a:cxn ang="0">
                        <a:pos x="T6" y="T7"/>
                      </a:cxn>
                      <a:cxn ang="0">
                        <a:pos x="T8" y="T9"/>
                      </a:cxn>
                      <a:cxn ang="0">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81" name="Freeform 53"/>
                  <p:cNvSpPr>
                    <a:spLocks/>
                  </p:cNvSpPr>
                  <p:nvPr/>
                </p:nvSpPr>
                <p:spPr bwMode="ltGray">
                  <a:xfrm>
                    <a:off x="1900" y="421"/>
                    <a:ext cx="18" cy="24"/>
                  </a:xfrm>
                  <a:custGeom>
                    <a:avLst/>
                    <a:gdLst>
                      <a:gd name="T0" fmla="*/ 13 w 44"/>
                      <a:gd name="T1" fmla="*/ 28 h 74"/>
                      <a:gd name="T2" fmla="*/ 29 w 44"/>
                      <a:gd name="T3" fmla="*/ 2 h 74"/>
                      <a:gd name="T4" fmla="*/ 43 w 44"/>
                      <a:gd name="T5" fmla="*/ 4 h 74"/>
                      <a:gd name="T6" fmla="*/ 39 w 44"/>
                      <a:gd name="T7" fmla="*/ 26 h 74"/>
                      <a:gd name="T8" fmla="*/ 13 w 44"/>
                      <a:gd name="T9" fmla="*/ 74 h 74"/>
                      <a:gd name="T10" fmla="*/ 7 w 44"/>
                      <a:gd name="T11" fmla="*/ 60 h 74"/>
                      <a:gd name="T12" fmla="*/ 3 w 44"/>
                      <a:gd name="T13" fmla="*/ 36 h 74"/>
                      <a:gd name="T14" fmla="*/ 13 w 44"/>
                      <a:gd name="T15" fmla="*/ 28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82" name="Freeform 54"/>
                  <p:cNvSpPr>
                    <a:spLocks/>
                  </p:cNvSpPr>
                  <p:nvPr/>
                </p:nvSpPr>
                <p:spPr bwMode="ltGray">
                  <a:xfrm>
                    <a:off x="1951" y="409"/>
                    <a:ext cx="9" cy="10"/>
                  </a:xfrm>
                  <a:custGeom>
                    <a:avLst/>
                    <a:gdLst>
                      <a:gd name="T0" fmla="*/ 7 w 20"/>
                      <a:gd name="T1" fmla="*/ 16 h 30"/>
                      <a:gd name="T2" fmla="*/ 5 w 20"/>
                      <a:gd name="T3" fmla="*/ 30 h 30"/>
                      <a:gd name="T4" fmla="*/ 7 w 20"/>
                      <a:gd name="T5" fmla="*/ 16 h 30"/>
                    </a:gdLst>
                    <a:ahLst/>
                    <a:cxnLst>
                      <a:cxn ang="0">
                        <a:pos x="T0" y="T1"/>
                      </a:cxn>
                      <a:cxn ang="0">
                        <a:pos x="T2" y="T3"/>
                      </a:cxn>
                      <a:cxn ang="0">
                        <a:pos x="T4" y="T5"/>
                      </a:cxn>
                    </a:cxnLst>
                    <a:rect l="0" t="0" r="r" b="b"/>
                    <a:pathLst>
                      <a:path w="20" h="30">
                        <a:moveTo>
                          <a:pt x="7" y="16"/>
                        </a:moveTo>
                        <a:cubicBezTo>
                          <a:pt x="18" y="0"/>
                          <a:pt x="20" y="20"/>
                          <a:pt x="5" y="30"/>
                        </a:cubicBezTo>
                        <a:cubicBezTo>
                          <a:pt x="0" y="23"/>
                          <a:pt x="1" y="22"/>
                          <a:pt x="7"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83" name="Freeform 55"/>
                  <p:cNvSpPr>
                    <a:spLocks/>
                  </p:cNvSpPr>
                  <p:nvPr/>
                </p:nvSpPr>
                <p:spPr bwMode="ltGray">
                  <a:xfrm>
                    <a:off x="1021" y="314"/>
                    <a:ext cx="433" cy="354"/>
                  </a:xfrm>
                  <a:custGeom>
                    <a:avLst/>
                    <a:gdLst>
                      <a:gd name="T0" fmla="*/ 481 w 682"/>
                      <a:gd name="T1" fmla="*/ 464 h 557"/>
                      <a:gd name="T2" fmla="*/ 486 w 682"/>
                      <a:gd name="T3" fmla="*/ 451 h 557"/>
                      <a:gd name="T4" fmla="*/ 500 w 682"/>
                      <a:gd name="T5" fmla="*/ 413 h 557"/>
                      <a:gd name="T6" fmla="*/ 309 w 682"/>
                      <a:gd name="T7" fmla="*/ 287 h 557"/>
                      <a:gd name="T8" fmla="*/ 282 w 682"/>
                      <a:gd name="T9" fmla="*/ 346 h 557"/>
                      <a:gd name="T10" fmla="*/ 303 w 682"/>
                      <a:gd name="T11" fmla="*/ 556 h 557"/>
                      <a:gd name="T12" fmla="*/ 282 w 682"/>
                      <a:gd name="T13" fmla="*/ 494 h 557"/>
                      <a:gd name="T14" fmla="*/ 242 w 682"/>
                      <a:gd name="T15" fmla="*/ 439 h 557"/>
                      <a:gd name="T16" fmla="*/ 245 w 682"/>
                      <a:gd name="T17" fmla="*/ 413 h 557"/>
                      <a:gd name="T18" fmla="*/ 247 w 682"/>
                      <a:gd name="T19" fmla="*/ 394 h 557"/>
                      <a:gd name="T20" fmla="*/ 220 w 682"/>
                      <a:gd name="T21" fmla="*/ 375 h 557"/>
                      <a:gd name="T22" fmla="*/ 194 w 682"/>
                      <a:gd name="T23" fmla="*/ 346 h 557"/>
                      <a:gd name="T24" fmla="*/ 148 w 682"/>
                      <a:gd name="T25" fmla="*/ 354 h 557"/>
                      <a:gd name="T26" fmla="*/ 126 w 682"/>
                      <a:gd name="T27" fmla="*/ 365 h 557"/>
                      <a:gd name="T28" fmla="*/ 78 w 682"/>
                      <a:gd name="T29" fmla="*/ 365 h 557"/>
                      <a:gd name="T30" fmla="*/ 22 w 682"/>
                      <a:gd name="T31" fmla="*/ 312 h 557"/>
                      <a:gd name="T32" fmla="*/ 11 w 682"/>
                      <a:gd name="T33" fmla="*/ 295 h 557"/>
                      <a:gd name="T34" fmla="*/ 0 w 682"/>
                      <a:gd name="T35" fmla="*/ 264 h 557"/>
                      <a:gd name="T36" fmla="*/ 24 w 682"/>
                      <a:gd name="T37" fmla="*/ 213 h 557"/>
                      <a:gd name="T38" fmla="*/ 32 w 682"/>
                      <a:gd name="T39" fmla="*/ 181 h 557"/>
                      <a:gd name="T40" fmla="*/ 51 w 682"/>
                      <a:gd name="T41" fmla="*/ 143 h 557"/>
                      <a:gd name="T42" fmla="*/ 81 w 682"/>
                      <a:gd name="T43" fmla="*/ 116 h 557"/>
                      <a:gd name="T44" fmla="*/ 167 w 682"/>
                      <a:gd name="T45" fmla="*/ 67 h 557"/>
                      <a:gd name="T46" fmla="*/ 220 w 682"/>
                      <a:gd name="T47" fmla="*/ 30 h 557"/>
                      <a:gd name="T48" fmla="*/ 258 w 682"/>
                      <a:gd name="T49" fmla="*/ 6 h 557"/>
                      <a:gd name="T50" fmla="*/ 363 w 682"/>
                      <a:gd name="T51" fmla="*/ 2 h 557"/>
                      <a:gd name="T52" fmla="*/ 398 w 682"/>
                      <a:gd name="T53" fmla="*/ 0 h 557"/>
                      <a:gd name="T54" fmla="*/ 384 w 682"/>
                      <a:gd name="T55" fmla="*/ 34 h 557"/>
                      <a:gd name="T56" fmla="*/ 443 w 682"/>
                      <a:gd name="T57" fmla="*/ 84 h 557"/>
                      <a:gd name="T58" fmla="*/ 497 w 682"/>
                      <a:gd name="T59" fmla="*/ 74 h 557"/>
                      <a:gd name="T60" fmla="*/ 529 w 682"/>
                      <a:gd name="T61" fmla="*/ 82 h 557"/>
                      <a:gd name="T62" fmla="*/ 559 w 682"/>
                      <a:gd name="T63" fmla="*/ 97 h 557"/>
                      <a:gd name="T64" fmla="*/ 572 w 682"/>
                      <a:gd name="T65" fmla="*/ 188 h 557"/>
                      <a:gd name="T66" fmla="*/ 572 w 682"/>
                      <a:gd name="T67" fmla="*/ 240 h 557"/>
                      <a:gd name="T68" fmla="*/ 599 w 682"/>
                      <a:gd name="T69" fmla="*/ 283 h 557"/>
                      <a:gd name="T70" fmla="*/ 645 w 682"/>
                      <a:gd name="T71" fmla="*/ 300 h 557"/>
                      <a:gd name="T72" fmla="*/ 680 w 682"/>
                      <a:gd name="T73" fmla="*/ 295 h 557"/>
                      <a:gd name="T74" fmla="*/ 664 w 682"/>
                      <a:gd name="T75" fmla="*/ 340 h 557"/>
                      <a:gd name="T76" fmla="*/ 599 w 682"/>
                      <a:gd name="T77" fmla="*/ 407 h 557"/>
                      <a:gd name="T78" fmla="*/ 548 w 682"/>
                      <a:gd name="T79" fmla="*/ 485 h 557"/>
                      <a:gd name="T80" fmla="*/ 556 w 682"/>
                      <a:gd name="T81" fmla="*/ 508 h 557"/>
                      <a:gd name="T82" fmla="*/ 435 w 682"/>
                      <a:gd name="T83" fmla="*/ 55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84" name="Freeform 56"/>
                  <p:cNvSpPr>
                    <a:spLocks/>
                  </p:cNvSpPr>
                  <p:nvPr/>
                </p:nvSpPr>
                <p:spPr bwMode="ltGray">
                  <a:xfrm>
                    <a:off x="1189" y="447"/>
                    <a:ext cx="163" cy="221"/>
                  </a:xfrm>
                  <a:custGeom>
                    <a:avLst/>
                    <a:gdLst>
                      <a:gd name="T0" fmla="*/ 243 w 257"/>
                      <a:gd name="T1" fmla="*/ 347 h 347"/>
                      <a:gd name="T2" fmla="*/ 233 w 257"/>
                      <a:gd name="T3" fmla="*/ 301 h 347"/>
                      <a:gd name="T4" fmla="*/ 217 w 257"/>
                      <a:gd name="T5" fmla="*/ 288 h 347"/>
                      <a:gd name="T6" fmla="*/ 215 w 257"/>
                      <a:gd name="T7" fmla="*/ 269 h 347"/>
                      <a:gd name="T8" fmla="*/ 209 w 257"/>
                      <a:gd name="T9" fmla="*/ 254 h 347"/>
                      <a:gd name="T10" fmla="*/ 209 w 257"/>
                      <a:gd name="T11" fmla="*/ 229 h 347"/>
                      <a:gd name="T12" fmla="*/ 207 w 257"/>
                      <a:gd name="T13" fmla="*/ 214 h 347"/>
                      <a:gd name="T14" fmla="*/ 228 w 257"/>
                      <a:gd name="T15" fmla="*/ 202 h 347"/>
                      <a:gd name="T16" fmla="*/ 257 w 257"/>
                      <a:gd name="T17" fmla="*/ 197 h 347"/>
                      <a:gd name="T18" fmla="*/ 257 w 257"/>
                      <a:gd name="T19" fmla="*/ 136 h 347"/>
                      <a:gd name="T20" fmla="*/ 54 w 257"/>
                      <a:gd name="T21" fmla="*/ 96 h 347"/>
                      <a:gd name="T22" fmla="*/ 32 w 257"/>
                      <a:gd name="T23" fmla="*/ 98 h 347"/>
                      <a:gd name="T24" fmla="*/ 16 w 257"/>
                      <a:gd name="T25" fmla="*/ 102 h 347"/>
                      <a:gd name="T26" fmla="*/ 0 w 257"/>
                      <a:gd name="T27" fmla="*/ 149 h 347"/>
                      <a:gd name="T28" fmla="*/ 93 w 257"/>
                      <a:gd name="T29" fmla="*/ 346 h 347"/>
                      <a:gd name="T30" fmla="*/ 243 w 257"/>
                      <a:gd name="T31"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85" name="Freeform 57"/>
                  <p:cNvSpPr>
                    <a:spLocks/>
                  </p:cNvSpPr>
                  <p:nvPr/>
                </p:nvSpPr>
                <p:spPr bwMode="ltGray">
                  <a:xfrm>
                    <a:off x="1476" y="611"/>
                    <a:ext cx="7" cy="12"/>
                  </a:xfrm>
                  <a:custGeom>
                    <a:avLst/>
                    <a:gdLst>
                      <a:gd name="T0" fmla="*/ 7 w 19"/>
                      <a:gd name="T1" fmla="*/ 25 h 37"/>
                      <a:gd name="T2" fmla="*/ 19 w 19"/>
                      <a:gd name="T3" fmla="*/ 21 h 37"/>
                      <a:gd name="T4" fmla="*/ 7 w 19"/>
                      <a:gd name="T5" fmla="*/ 25 h 37"/>
                    </a:gdLst>
                    <a:ahLst/>
                    <a:cxnLst>
                      <a:cxn ang="0">
                        <a:pos x="T0" y="T1"/>
                      </a:cxn>
                      <a:cxn ang="0">
                        <a:pos x="T2" y="T3"/>
                      </a:cxn>
                      <a:cxn ang="0">
                        <a:pos x="T4" y="T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86" name="Freeform 58"/>
                  <p:cNvSpPr>
                    <a:spLocks/>
                  </p:cNvSpPr>
                  <p:nvPr/>
                </p:nvSpPr>
                <p:spPr bwMode="ltGray">
                  <a:xfrm>
                    <a:off x="1467" y="497"/>
                    <a:ext cx="9" cy="7"/>
                  </a:xfrm>
                  <a:custGeom>
                    <a:avLst/>
                    <a:gdLst>
                      <a:gd name="T0" fmla="*/ 12 w 22"/>
                      <a:gd name="T1" fmla="*/ 12 h 20"/>
                      <a:gd name="T2" fmla="*/ 16 w 22"/>
                      <a:gd name="T3" fmla="*/ 0 h 20"/>
                      <a:gd name="T4" fmla="*/ 20 w 22"/>
                      <a:gd name="T5" fmla="*/ 12 h 20"/>
                      <a:gd name="T6" fmla="*/ 8 w 22"/>
                      <a:gd name="T7" fmla="*/ 20 h 20"/>
                      <a:gd name="T8" fmla="*/ 12 w 22"/>
                      <a:gd name="T9" fmla="*/ 12 h 20"/>
                    </a:gdLst>
                    <a:ahLst/>
                    <a:cxnLst>
                      <a:cxn ang="0">
                        <a:pos x="T0" y="T1"/>
                      </a:cxn>
                      <a:cxn ang="0">
                        <a:pos x="T2" y="T3"/>
                      </a:cxn>
                      <a:cxn ang="0">
                        <a:pos x="T4" y="T5"/>
                      </a:cxn>
                      <a:cxn ang="0">
                        <a:pos x="T6" y="T7"/>
                      </a:cxn>
                      <a:cxn ang="0">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87" name="Freeform 59"/>
                  <p:cNvSpPr>
                    <a:spLocks/>
                  </p:cNvSpPr>
                  <p:nvPr/>
                </p:nvSpPr>
                <p:spPr bwMode="ltGray">
                  <a:xfrm>
                    <a:off x="1072" y="357"/>
                    <a:ext cx="25" cy="10"/>
                  </a:xfrm>
                  <a:custGeom>
                    <a:avLst/>
                    <a:gdLst>
                      <a:gd name="T0" fmla="*/ 24 w 57"/>
                      <a:gd name="T1" fmla="*/ 18 h 30"/>
                      <a:gd name="T2" fmla="*/ 32 w 57"/>
                      <a:gd name="T3" fmla="*/ 6 h 30"/>
                      <a:gd name="T4" fmla="*/ 36 w 57"/>
                      <a:gd name="T5" fmla="*/ 30 h 30"/>
                      <a:gd name="T6" fmla="*/ 24 w 57"/>
                      <a:gd name="T7" fmla="*/ 18 h 30"/>
                    </a:gdLst>
                    <a:ahLst/>
                    <a:cxnLst>
                      <a:cxn ang="0">
                        <a:pos x="T0" y="T1"/>
                      </a:cxn>
                      <a:cxn ang="0">
                        <a:pos x="T2" y="T3"/>
                      </a:cxn>
                      <a:cxn ang="0">
                        <a:pos x="T4" y="T5"/>
                      </a:cxn>
                      <a:cxn ang="0">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88" name="Freeform 60"/>
                  <p:cNvSpPr>
                    <a:spLocks/>
                  </p:cNvSpPr>
                  <p:nvPr/>
                </p:nvSpPr>
                <p:spPr bwMode="ltGray">
                  <a:xfrm>
                    <a:off x="1374" y="265"/>
                    <a:ext cx="295" cy="233"/>
                  </a:xfrm>
                  <a:custGeom>
                    <a:avLst/>
                    <a:gdLst>
                      <a:gd name="T0" fmla="*/ 473 w 693"/>
                      <a:gd name="T1" fmla="*/ 464 h 696"/>
                      <a:gd name="T2" fmla="*/ 393 w 693"/>
                      <a:gd name="T3" fmla="*/ 452 h 696"/>
                      <a:gd name="T4" fmla="*/ 325 w 693"/>
                      <a:gd name="T5" fmla="*/ 412 h 696"/>
                      <a:gd name="T6" fmla="*/ 265 w 693"/>
                      <a:gd name="T7" fmla="*/ 400 h 696"/>
                      <a:gd name="T8" fmla="*/ 237 w 693"/>
                      <a:gd name="T9" fmla="*/ 416 h 696"/>
                      <a:gd name="T10" fmla="*/ 261 w 693"/>
                      <a:gd name="T11" fmla="*/ 428 h 696"/>
                      <a:gd name="T12" fmla="*/ 293 w 693"/>
                      <a:gd name="T13" fmla="*/ 468 h 696"/>
                      <a:gd name="T14" fmla="*/ 321 w 693"/>
                      <a:gd name="T15" fmla="*/ 476 h 696"/>
                      <a:gd name="T16" fmla="*/ 333 w 693"/>
                      <a:gd name="T17" fmla="*/ 536 h 696"/>
                      <a:gd name="T18" fmla="*/ 313 w 693"/>
                      <a:gd name="T19" fmla="*/ 552 h 696"/>
                      <a:gd name="T20" fmla="*/ 261 w 693"/>
                      <a:gd name="T21" fmla="*/ 616 h 696"/>
                      <a:gd name="T22" fmla="*/ 225 w 693"/>
                      <a:gd name="T23" fmla="*/ 628 h 696"/>
                      <a:gd name="T24" fmla="*/ 97 w 693"/>
                      <a:gd name="T25" fmla="*/ 696 h 696"/>
                      <a:gd name="T26" fmla="*/ 77 w 693"/>
                      <a:gd name="T27" fmla="*/ 616 h 696"/>
                      <a:gd name="T28" fmla="*/ 45 w 693"/>
                      <a:gd name="T29" fmla="*/ 524 h 696"/>
                      <a:gd name="T30" fmla="*/ 33 w 693"/>
                      <a:gd name="T31" fmla="*/ 448 h 696"/>
                      <a:gd name="T32" fmla="*/ 53 w 693"/>
                      <a:gd name="T33" fmla="*/ 344 h 696"/>
                      <a:gd name="T34" fmla="*/ 17 w 693"/>
                      <a:gd name="T35" fmla="*/ 392 h 696"/>
                      <a:gd name="T36" fmla="*/ 81 w 693"/>
                      <a:gd name="T37" fmla="*/ 280 h 696"/>
                      <a:gd name="T38" fmla="*/ 113 w 693"/>
                      <a:gd name="T39" fmla="*/ 204 h 696"/>
                      <a:gd name="T40" fmla="*/ 37 w 693"/>
                      <a:gd name="T41" fmla="*/ 204 h 696"/>
                      <a:gd name="T42" fmla="*/ 1 w 693"/>
                      <a:gd name="T43" fmla="*/ 196 h 696"/>
                      <a:gd name="T44" fmla="*/ 25 w 693"/>
                      <a:gd name="T45" fmla="*/ 140 h 696"/>
                      <a:gd name="T46" fmla="*/ 97 w 693"/>
                      <a:gd name="T47" fmla="*/ 112 h 696"/>
                      <a:gd name="T48" fmla="*/ 221 w 693"/>
                      <a:gd name="T49" fmla="*/ 124 h 696"/>
                      <a:gd name="T50" fmla="*/ 229 w 693"/>
                      <a:gd name="T51" fmla="*/ 64 h 696"/>
                      <a:gd name="T52" fmla="*/ 261 w 693"/>
                      <a:gd name="T53" fmla="*/ 0 h 696"/>
                      <a:gd name="T54" fmla="*/ 357 w 693"/>
                      <a:gd name="T55" fmla="*/ 44 h 696"/>
                      <a:gd name="T56" fmla="*/ 329 w 693"/>
                      <a:gd name="T57" fmla="*/ 88 h 696"/>
                      <a:gd name="T58" fmla="*/ 301 w 693"/>
                      <a:gd name="T59" fmla="*/ 176 h 696"/>
                      <a:gd name="T60" fmla="*/ 361 w 693"/>
                      <a:gd name="T61" fmla="*/ 192 h 696"/>
                      <a:gd name="T62" fmla="*/ 373 w 693"/>
                      <a:gd name="T63" fmla="*/ 136 h 696"/>
                      <a:gd name="T64" fmla="*/ 417 w 693"/>
                      <a:gd name="T65" fmla="*/ 92 h 696"/>
                      <a:gd name="T66" fmla="*/ 497 w 693"/>
                      <a:gd name="T67" fmla="*/ 88 h 696"/>
                      <a:gd name="T68" fmla="*/ 529 w 693"/>
                      <a:gd name="T69" fmla="*/ 52 h 696"/>
                      <a:gd name="T70" fmla="*/ 541 w 693"/>
                      <a:gd name="T71" fmla="*/ 46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89" name="Freeform 61"/>
                  <p:cNvSpPr>
                    <a:spLocks/>
                  </p:cNvSpPr>
                  <p:nvPr/>
                </p:nvSpPr>
                <p:spPr bwMode="ltGray">
                  <a:xfrm>
                    <a:off x="1173" y="247"/>
                    <a:ext cx="591" cy="95"/>
                  </a:xfrm>
                  <a:custGeom>
                    <a:avLst/>
                    <a:gdLst>
                      <a:gd name="T0" fmla="*/ 825 w 931"/>
                      <a:gd name="T1" fmla="*/ 0 h 149"/>
                      <a:gd name="T2" fmla="*/ 143 w 931"/>
                      <a:gd name="T3" fmla="*/ 29 h 149"/>
                      <a:gd name="T4" fmla="*/ 91 w 931"/>
                      <a:gd name="T5" fmla="*/ 42 h 149"/>
                      <a:gd name="T6" fmla="*/ 62 w 931"/>
                      <a:gd name="T7" fmla="*/ 42 h 149"/>
                      <a:gd name="T8" fmla="*/ 22 w 931"/>
                      <a:gd name="T9" fmla="*/ 77 h 149"/>
                      <a:gd name="T10" fmla="*/ 0 w 931"/>
                      <a:gd name="T11" fmla="*/ 105 h 149"/>
                      <a:gd name="T12" fmla="*/ 59 w 931"/>
                      <a:gd name="T13" fmla="*/ 115 h 149"/>
                      <a:gd name="T14" fmla="*/ 97 w 931"/>
                      <a:gd name="T15" fmla="*/ 96 h 149"/>
                      <a:gd name="T16" fmla="*/ 108 w 931"/>
                      <a:gd name="T17" fmla="*/ 84 h 149"/>
                      <a:gd name="T18" fmla="*/ 167 w 931"/>
                      <a:gd name="T19" fmla="*/ 52 h 149"/>
                      <a:gd name="T20" fmla="*/ 215 w 931"/>
                      <a:gd name="T21" fmla="*/ 46 h 149"/>
                      <a:gd name="T22" fmla="*/ 237 w 931"/>
                      <a:gd name="T23" fmla="*/ 94 h 149"/>
                      <a:gd name="T24" fmla="*/ 188 w 931"/>
                      <a:gd name="T25" fmla="*/ 109 h 149"/>
                      <a:gd name="T26" fmla="*/ 231 w 931"/>
                      <a:gd name="T27" fmla="*/ 113 h 149"/>
                      <a:gd name="T28" fmla="*/ 250 w 931"/>
                      <a:gd name="T29" fmla="*/ 90 h 149"/>
                      <a:gd name="T30" fmla="*/ 266 w 931"/>
                      <a:gd name="T31" fmla="*/ 92 h 149"/>
                      <a:gd name="T32" fmla="*/ 253 w 931"/>
                      <a:gd name="T33" fmla="*/ 54 h 149"/>
                      <a:gd name="T34" fmla="*/ 266 w 931"/>
                      <a:gd name="T35" fmla="*/ 44 h 149"/>
                      <a:gd name="T36" fmla="*/ 277 w 931"/>
                      <a:gd name="T37" fmla="*/ 88 h 149"/>
                      <a:gd name="T38" fmla="*/ 266 w 931"/>
                      <a:gd name="T39" fmla="*/ 113 h 149"/>
                      <a:gd name="T40" fmla="*/ 296 w 931"/>
                      <a:gd name="T41" fmla="*/ 130 h 149"/>
                      <a:gd name="T42" fmla="*/ 299 w 931"/>
                      <a:gd name="T43" fmla="*/ 92 h 149"/>
                      <a:gd name="T44" fmla="*/ 331 w 931"/>
                      <a:gd name="T45" fmla="*/ 103 h 149"/>
                      <a:gd name="T46" fmla="*/ 382 w 931"/>
                      <a:gd name="T47" fmla="*/ 73 h 149"/>
                      <a:gd name="T48" fmla="*/ 409 w 931"/>
                      <a:gd name="T49" fmla="*/ 50 h 149"/>
                      <a:gd name="T50" fmla="*/ 439 w 931"/>
                      <a:gd name="T51" fmla="*/ 56 h 149"/>
                      <a:gd name="T52" fmla="*/ 455 w 931"/>
                      <a:gd name="T53" fmla="*/ 50 h 149"/>
                      <a:gd name="T54" fmla="*/ 431 w 931"/>
                      <a:gd name="T55" fmla="*/ 44 h 149"/>
                      <a:gd name="T56" fmla="*/ 474 w 931"/>
                      <a:gd name="T57" fmla="*/ 35 h 149"/>
                      <a:gd name="T58" fmla="*/ 544 w 931"/>
                      <a:gd name="T59" fmla="*/ 54 h 149"/>
                      <a:gd name="T60" fmla="*/ 581 w 931"/>
                      <a:gd name="T61" fmla="*/ 42 h 149"/>
                      <a:gd name="T62" fmla="*/ 584 w 931"/>
                      <a:gd name="T63" fmla="*/ 63 h 149"/>
                      <a:gd name="T64" fmla="*/ 568 w 931"/>
                      <a:gd name="T65" fmla="*/ 101 h 149"/>
                      <a:gd name="T66" fmla="*/ 611 w 931"/>
                      <a:gd name="T67" fmla="*/ 88 h 149"/>
                      <a:gd name="T68" fmla="*/ 624 w 931"/>
                      <a:gd name="T69" fmla="*/ 80 h 149"/>
                      <a:gd name="T70" fmla="*/ 648 w 931"/>
                      <a:gd name="T71" fmla="*/ 61 h 149"/>
                      <a:gd name="T72" fmla="*/ 794 w 931"/>
                      <a:gd name="T73" fmla="*/ 8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90" name="Freeform 62"/>
                  <p:cNvSpPr>
                    <a:spLocks/>
                  </p:cNvSpPr>
                  <p:nvPr/>
                </p:nvSpPr>
                <p:spPr bwMode="ltGray">
                  <a:xfrm>
                    <a:off x="1293" y="282"/>
                    <a:ext cx="13" cy="10"/>
                  </a:xfrm>
                  <a:custGeom>
                    <a:avLst/>
                    <a:gdLst>
                      <a:gd name="T0" fmla="*/ 3 w 31"/>
                      <a:gd name="T1" fmla="*/ 28 h 30"/>
                      <a:gd name="T2" fmla="*/ 31 w 31"/>
                      <a:gd name="T3" fmla="*/ 0 h 30"/>
                      <a:gd name="T4" fmla="*/ 19 w 31"/>
                      <a:gd name="T5" fmla="*/ 24 h 30"/>
                      <a:gd name="T6" fmla="*/ 3 w 31"/>
                      <a:gd name="T7" fmla="*/ 28 h 30"/>
                    </a:gdLst>
                    <a:ahLst/>
                    <a:cxnLst>
                      <a:cxn ang="0">
                        <a:pos x="T0" y="T1"/>
                      </a:cxn>
                      <a:cxn ang="0">
                        <a:pos x="T2" y="T3"/>
                      </a:cxn>
                      <a:cxn ang="0">
                        <a:pos x="T4" y="T5"/>
                      </a:cxn>
                      <a:cxn ang="0">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91" name="Freeform 63"/>
                  <p:cNvSpPr>
                    <a:spLocks/>
                  </p:cNvSpPr>
                  <p:nvPr/>
                </p:nvSpPr>
                <p:spPr bwMode="ltGray">
                  <a:xfrm>
                    <a:off x="1278" y="296"/>
                    <a:ext cx="19" cy="11"/>
                  </a:xfrm>
                  <a:custGeom>
                    <a:avLst/>
                    <a:gdLst>
                      <a:gd name="T0" fmla="*/ 6 w 44"/>
                      <a:gd name="T1" fmla="*/ 32 h 32"/>
                      <a:gd name="T2" fmla="*/ 22 w 44"/>
                      <a:gd name="T3" fmla="*/ 0 h 32"/>
                      <a:gd name="T4" fmla="*/ 38 w 44"/>
                      <a:gd name="T5" fmla="*/ 4 h 32"/>
                      <a:gd name="T6" fmla="*/ 6 w 44"/>
                      <a:gd name="T7" fmla="*/ 32 h 32"/>
                    </a:gdLst>
                    <a:ahLst/>
                    <a:cxnLst>
                      <a:cxn ang="0">
                        <a:pos x="T0" y="T1"/>
                      </a:cxn>
                      <a:cxn ang="0">
                        <a:pos x="T2" y="T3"/>
                      </a:cxn>
                      <a:cxn ang="0">
                        <a:pos x="T4" y="T5"/>
                      </a:cxn>
                      <a:cxn ang="0">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92" name="Freeform 64"/>
                  <p:cNvSpPr>
                    <a:spLocks/>
                  </p:cNvSpPr>
                  <p:nvPr/>
                </p:nvSpPr>
                <p:spPr bwMode="ltGray">
                  <a:xfrm>
                    <a:off x="1340" y="337"/>
                    <a:ext cx="32" cy="6"/>
                  </a:xfrm>
                  <a:custGeom>
                    <a:avLst/>
                    <a:gdLst>
                      <a:gd name="T0" fmla="*/ 37 w 76"/>
                      <a:gd name="T1" fmla="*/ 18 h 18"/>
                      <a:gd name="T2" fmla="*/ 25 w 76"/>
                      <a:gd name="T3" fmla="*/ 2 h 18"/>
                      <a:gd name="T4" fmla="*/ 37 w 76"/>
                      <a:gd name="T5" fmla="*/ 18 h 18"/>
                    </a:gdLst>
                    <a:ahLst/>
                    <a:cxnLst>
                      <a:cxn ang="0">
                        <a:pos x="T0" y="T1"/>
                      </a:cxn>
                      <a:cxn ang="0">
                        <a:pos x="T2" y="T3"/>
                      </a:cxn>
                      <a:cxn ang="0">
                        <a:pos x="T4" y="T5"/>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93" name="Freeform 65"/>
                  <p:cNvSpPr>
                    <a:spLocks/>
                  </p:cNvSpPr>
                  <p:nvPr/>
                </p:nvSpPr>
                <p:spPr bwMode="ltGray">
                  <a:xfrm>
                    <a:off x="1395" y="336"/>
                    <a:ext cx="18" cy="15"/>
                  </a:xfrm>
                  <a:custGeom>
                    <a:avLst/>
                    <a:gdLst>
                      <a:gd name="T0" fmla="*/ 0 w 42"/>
                      <a:gd name="T1" fmla="*/ 21 h 44"/>
                      <a:gd name="T2" fmla="*/ 12 w 42"/>
                      <a:gd name="T3" fmla="*/ 9 h 44"/>
                      <a:gd name="T4" fmla="*/ 0 w 42"/>
                      <a:gd name="T5" fmla="*/ 21 h 44"/>
                    </a:gdLst>
                    <a:ahLst/>
                    <a:cxnLst>
                      <a:cxn ang="0">
                        <a:pos x="T0" y="T1"/>
                      </a:cxn>
                      <a:cxn ang="0">
                        <a:pos x="T2" y="T3"/>
                      </a:cxn>
                      <a:cxn ang="0">
                        <a:pos x="T4" y="T5"/>
                      </a:cxn>
                    </a:cxnLst>
                    <a:rect l="0" t="0" r="r" b="b"/>
                    <a:pathLst>
                      <a:path w="42" h="44">
                        <a:moveTo>
                          <a:pt x="0" y="21"/>
                        </a:moveTo>
                        <a:cubicBezTo>
                          <a:pt x="4" y="17"/>
                          <a:pt x="7" y="11"/>
                          <a:pt x="12" y="9"/>
                        </a:cubicBezTo>
                        <a:cubicBezTo>
                          <a:pt x="42" y="0"/>
                          <a:pt x="23" y="44"/>
                          <a:pt x="0" y="2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94" name="Freeform 66"/>
                  <p:cNvSpPr>
                    <a:spLocks/>
                  </p:cNvSpPr>
                  <p:nvPr/>
                </p:nvSpPr>
                <p:spPr bwMode="ltGray">
                  <a:xfrm>
                    <a:off x="1248" y="295"/>
                    <a:ext cx="14" cy="10"/>
                  </a:xfrm>
                  <a:custGeom>
                    <a:avLst/>
                    <a:gdLst>
                      <a:gd name="T0" fmla="*/ 7 w 31"/>
                      <a:gd name="T1" fmla="*/ 22 h 30"/>
                      <a:gd name="T2" fmla="*/ 31 w 31"/>
                      <a:gd name="T3" fmla="*/ 10 h 30"/>
                      <a:gd name="T4" fmla="*/ 7 w 31"/>
                      <a:gd name="T5" fmla="*/ 22 h 30"/>
                    </a:gdLst>
                    <a:ahLst/>
                    <a:cxnLst>
                      <a:cxn ang="0">
                        <a:pos x="T0" y="T1"/>
                      </a:cxn>
                      <a:cxn ang="0">
                        <a:pos x="T2" y="T3"/>
                      </a:cxn>
                      <a:cxn ang="0">
                        <a:pos x="T4" y="T5"/>
                      </a:cxn>
                    </a:cxnLst>
                    <a:rect l="0" t="0" r="r" b="b"/>
                    <a:pathLst>
                      <a:path w="31" h="30">
                        <a:moveTo>
                          <a:pt x="7" y="22"/>
                        </a:moveTo>
                        <a:cubicBezTo>
                          <a:pt x="0" y="0"/>
                          <a:pt x="15" y="6"/>
                          <a:pt x="31" y="10"/>
                        </a:cubicBezTo>
                        <a:cubicBezTo>
                          <a:pt x="14" y="16"/>
                          <a:pt x="15" y="30"/>
                          <a:pt x="7" y="2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2595" name="Group 67"/>
                <p:cNvGrpSpPr>
                  <a:grpSpLocks/>
                </p:cNvGrpSpPr>
                <p:nvPr/>
              </p:nvGrpSpPr>
              <p:grpSpPr bwMode="auto">
                <a:xfrm>
                  <a:off x="3709" y="240"/>
                  <a:ext cx="1139" cy="429"/>
                  <a:chOff x="3709" y="240"/>
                  <a:chExt cx="1139" cy="429"/>
                </a:xfrm>
              </p:grpSpPr>
              <p:sp>
                <p:nvSpPr>
                  <p:cNvPr id="22596" name="Freeform 68"/>
                  <p:cNvSpPr>
                    <a:spLocks/>
                  </p:cNvSpPr>
                  <p:nvPr/>
                </p:nvSpPr>
                <p:spPr bwMode="ltGray">
                  <a:xfrm>
                    <a:off x="4808" y="616"/>
                    <a:ext cx="13" cy="14"/>
                  </a:xfrm>
                  <a:custGeom>
                    <a:avLst/>
                    <a:gdLst>
                      <a:gd name="T0" fmla="*/ 16 w 30"/>
                      <a:gd name="T1" fmla="*/ 33 h 42"/>
                      <a:gd name="T2" fmla="*/ 8 w 30"/>
                      <a:gd name="T3" fmla="*/ 21 h 42"/>
                      <a:gd name="T4" fmla="*/ 0 w 30"/>
                      <a:gd name="T5" fmla="*/ 9 h 42"/>
                      <a:gd name="T6" fmla="*/ 16 w 30"/>
                      <a:gd name="T7" fmla="*/ 3 h 42"/>
                      <a:gd name="T8" fmla="*/ 30 w 30"/>
                      <a:gd name="T9" fmla="*/ 23 h 42"/>
                      <a:gd name="T10" fmla="*/ 28 w 30"/>
                      <a:gd name="T11" fmla="*/ 31 h 42"/>
                      <a:gd name="T12" fmla="*/ 16 w 30"/>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97" name="Freeform 69"/>
                  <p:cNvSpPr>
                    <a:spLocks/>
                  </p:cNvSpPr>
                  <p:nvPr/>
                </p:nvSpPr>
                <p:spPr bwMode="ltGray">
                  <a:xfrm>
                    <a:off x="4655" y="629"/>
                    <a:ext cx="11" cy="5"/>
                  </a:xfrm>
                  <a:custGeom>
                    <a:avLst/>
                    <a:gdLst>
                      <a:gd name="T0" fmla="*/ 15 w 25"/>
                      <a:gd name="T1" fmla="*/ 16 h 16"/>
                      <a:gd name="T2" fmla="*/ 3 w 25"/>
                      <a:gd name="T3" fmla="*/ 8 h 16"/>
                      <a:gd name="T4" fmla="*/ 15 w 25"/>
                      <a:gd name="T5" fmla="*/ 0 h 16"/>
                      <a:gd name="T6" fmla="*/ 15 w 25"/>
                      <a:gd name="T7" fmla="*/ 16 h 16"/>
                    </a:gdLst>
                    <a:ahLst/>
                    <a:cxnLst>
                      <a:cxn ang="0">
                        <a:pos x="T0" y="T1"/>
                      </a:cxn>
                      <a:cxn ang="0">
                        <a:pos x="T2" y="T3"/>
                      </a:cxn>
                      <a:cxn ang="0">
                        <a:pos x="T4" y="T5"/>
                      </a:cxn>
                      <a:cxn ang="0">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98" name="Freeform 70"/>
                  <p:cNvSpPr>
                    <a:spLocks/>
                  </p:cNvSpPr>
                  <p:nvPr/>
                </p:nvSpPr>
                <p:spPr bwMode="ltGray">
                  <a:xfrm>
                    <a:off x="4609" y="635"/>
                    <a:ext cx="28" cy="16"/>
                  </a:xfrm>
                  <a:custGeom>
                    <a:avLst/>
                    <a:gdLst>
                      <a:gd name="T0" fmla="*/ 14 w 65"/>
                      <a:gd name="T1" fmla="*/ 24 h 46"/>
                      <a:gd name="T2" fmla="*/ 30 w 65"/>
                      <a:gd name="T3" fmla="*/ 4 h 46"/>
                      <a:gd name="T4" fmla="*/ 42 w 65"/>
                      <a:gd name="T5" fmla="*/ 0 h 46"/>
                      <a:gd name="T6" fmla="*/ 58 w 65"/>
                      <a:gd name="T7" fmla="*/ 12 h 46"/>
                      <a:gd name="T8" fmla="*/ 32 w 65"/>
                      <a:gd name="T9" fmla="*/ 26 h 46"/>
                      <a:gd name="T10" fmla="*/ 12 w 65"/>
                      <a:gd name="T11" fmla="*/ 46 h 46"/>
                      <a:gd name="T12" fmla="*/ 8 w 65"/>
                      <a:gd name="T13" fmla="*/ 20 h 46"/>
                      <a:gd name="T14" fmla="*/ 12 w 65"/>
                      <a:gd name="T15" fmla="*/ 14 h 46"/>
                      <a:gd name="T16" fmla="*/ 14 w 65"/>
                      <a:gd name="T17"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99" name="Freeform 71"/>
                  <p:cNvSpPr>
                    <a:spLocks/>
                  </p:cNvSpPr>
                  <p:nvPr/>
                </p:nvSpPr>
                <p:spPr bwMode="ltGray">
                  <a:xfrm>
                    <a:off x="4580" y="634"/>
                    <a:ext cx="29" cy="16"/>
                  </a:xfrm>
                  <a:custGeom>
                    <a:avLst/>
                    <a:gdLst>
                      <a:gd name="T0" fmla="*/ 0 w 69"/>
                      <a:gd name="T1" fmla="*/ 31 h 47"/>
                      <a:gd name="T2" fmla="*/ 18 w 69"/>
                      <a:gd name="T3" fmla="*/ 25 h 47"/>
                      <a:gd name="T4" fmla="*/ 52 w 69"/>
                      <a:gd name="T5" fmla="*/ 1 h 47"/>
                      <a:gd name="T6" fmla="*/ 64 w 69"/>
                      <a:gd name="T7" fmla="*/ 3 h 47"/>
                      <a:gd name="T8" fmla="*/ 50 w 69"/>
                      <a:gd name="T9" fmla="*/ 19 h 47"/>
                      <a:gd name="T10" fmla="*/ 28 w 69"/>
                      <a:gd name="T11" fmla="*/ 33 h 47"/>
                      <a:gd name="T12" fmla="*/ 22 w 69"/>
                      <a:gd name="T13" fmla="*/ 47 h 47"/>
                      <a:gd name="T14" fmla="*/ 16 w 69"/>
                      <a:gd name="T15" fmla="*/ 45 h 47"/>
                      <a:gd name="T16" fmla="*/ 12 w 69"/>
                      <a:gd name="T17" fmla="*/ 39 h 47"/>
                      <a:gd name="T18" fmla="*/ 0 w 69"/>
                      <a:gd name="T19" fmla="*/ 35 h 47"/>
                      <a:gd name="T20" fmla="*/ 0 w 69"/>
                      <a:gd name="T21"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00" name="Freeform 72"/>
                  <p:cNvSpPr>
                    <a:spLocks/>
                  </p:cNvSpPr>
                  <p:nvPr/>
                </p:nvSpPr>
                <p:spPr bwMode="ltGray">
                  <a:xfrm>
                    <a:off x="4423" y="547"/>
                    <a:ext cx="151" cy="93"/>
                  </a:xfrm>
                  <a:custGeom>
                    <a:avLst/>
                    <a:gdLst>
                      <a:gd name="T0" fmla="*/ 10 w 355"/>
                      <a:gd name="T1" fmla="*/ 4 h 277"/>
                      <a:gd name="T2" fmla="*/ 36 w 355"/>
                      <a:gd name="T3" fmla="*/ 18 h 277"/>
                      <a:gd name="T4" fmla="*/ 46 w 355"/>
                      <a:gd name="T5" fmla="*/ 30 h 277"/>
                      <a:gd name="T6" fmla="*/ 76 w 355"/>
                      <a:gd name="T7" fmla="*/ 52 h 277"/>
                      <a:gd name="T8" fmla="*/ 92 w 355"/>
                      <a:gd name="T9" fmla="*/ 66 h 277"/>
                      <a:gd name="T10" fmla="*/ 122 w 355"/>
                      <a:gd name="T11" fmla="*/ 98 h 277"/>
                      <a:gd name="T12" fmla="*/ 136 w 355"/>
                      <a:gd name="T13" fmla="*/ 128 h 277"/>
                      <a:gd name="T14" fmla="*/ 148 w 355"/>
                      <a:gd name="T15" fmla="*/ 132 h 277"/>
                      <a:gd name="T16" fmla="*/ 154 w 355"/>
                      <a:gd name="T17" fmla="*/ 150 h 277"/>
                      <a:gd name="T18" fmla="*/ 176 w 355"/>
                      <a:gd name="T19" fmla="*/ 152 h 277"/>
                      <a:gd name="T20" fmla="*/ 170 w 355"/>
                      <a:gd name="T21" fmla="*/ 196 h 277"/>
                      <a:gd name="T22" fmla="*/ 180 w 355"/>
                      <a:gd name="T23" fmla="*/ 224 h 277"/>
                      <a:gd name="T24" fmla="*/ 198 w 355"/>
                      <a:gd name="T25" fmla="*/ 232 h 277"/>
                      <a:gd name="T26" fmla="*/ 216 w 355"/>
                      <a:gd name="T27" fmla="*/ 234 h 277"/>
                      <a:gd name="T28" fmla="*/ 236 w 355"/>
                      <a:gd name="T29" fmla="*/ 242 h 277"/>
                      <a:gd name="T30" fmla="*/ 254 w 355"/>
                      <a:gd name="T31" fmla="*/ 236 h 277"/>
                      <a:gd name="T32" fmla="*/ 272 w 355"/>
                      <a:gd name="T33" fmla="*/ 248 h 277"/>
                      <a:gd name="T34" fmla="*/ 296 w 355"/>
                      <a:gd name="T35" fmla="*/ 256 h 277"/>
                      <a:gd name="T36" fmla="*/ 314 w 355"/>
                      <a:gd name="T37" fmla="*/ 264 h 277"/>
                      <a:gd name="T38" fmla="*/ 352 w 355"/>
                      <a:gd name="T39" fmla="*/ 266 h 277"/>
                      <a:gd name="T40" fmla="*/ 342 w 355"/>
                      <a:gd name="T41" fmla="*/ 274 h 277"/>
                      <a:gd name="T42" fmla="*/ 322 w 355"/>
                      <a:gd name="T43" fmla="*/ 272 h 277"/>
                      <a:gd name="T44" fmla="*/ 300 w 355"/>
                      <a:gd name="T45" fmla="*/ 270 h 277"/>
                      <a:gd name="T46" fmla="*/ 288 w 355"/>
                      <a:gd name="T47" fmla="*/ 266 h 277"/>
                      <a:gd name="T48" fmla="*/ 252 w 355"/>
                      <a:gd name="T49" fmla="*/ 264 h 277"/>
                      <a:gd name="T50" fmla="*/ 234 w 355"/>
                      <a:gd name="T51" fmla="*/ 260 h 277"/>
                      <a:gd name="T52" fmla="*/ 172 w 355"/>
                      <a:gd name="T53" fmla="*/ 242 h 277"/>
                      <a:gd name="T54" fmla="*/ 160 w 355"/>
                      <a:gd name="T55" fmla="*/ 216 h 277"/>
                      <a:gd name="T56" fmla="*/ 126 w 355"/>
                      <a:gd name="T57" fmla="*/ 200 h 277"/>
                      <a:gd name="T58" fmla="*/ 108 w 355"/>
                      <a:gd name="T59" fmla="*/ 186 h 277"/>
                      <a:gd name="T60" fmla="*/ 94 w 355"/>
                      <a:gd name="T61" fmla="*/ 158 h 277"/>
                      <a:gd name="T62" fmla="*/ 68 w 355"/>
                      <a:gd name="T63" fmla="*/ 108 h 277"/>
                      <a:gd name="T64" fmla="*/ 64 w 355"/>
                      <a:gd name="T65" fmla="*/ 102 h 277"/>
                      <a:gd name="T66" fmla="*/ 58 w 355"/>
                      <a:gd name="T67" fmla="*/ 100 h 277"/>
                      <a:gd name="T68" fmla="*/ 54 w 355"/>
                      <a:gd name="T69" fmla="*/ 88 h 277"/>
                      <a:gd name="T70" fmla="*/ 38 w 355"/>
                      <a:gd name="T71" fmla="*/ 58 h 277"/>
                      <a:gd name="T72" fmla="*/ 20 w 355"/>
                      <a:gd name="T73" fmla="*/ 40 h 277"/>
                      <a:gd name="T74" fmla="*/ 4 w 355"/>
                      <a:gd name="T75" fmla="*/ 22 h 277"/>
                      <a:gd name="T76" fmla="*/ 10 w 355"/>
                      <a:gd name="T77" fmla="*/ 2 h 277"/>
                      <a:gd name="T78" fmla="*/ 10 w 355"/>
                      <a:gd name="T79" fmla="*/ 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01" name="Freeform 73"/>
                  <p:cNvSpPr>
                    <a:spLocks/>
                  </p:cNvSpPr>
                  <p:nvPr/>
                </p:nvSpPr>
                <p:spPr bwMode="ltGray">
                  <a:xfrm>
                    <a:off x="4515" y="541"/>
                    <a:ext cx="67" cy="68"/>
                  </a:xfrm>
                  <a:custGeom>
                    <a:avLst/>
                    <a:gdLst>
                      <a:gd name="T0" fmla="*/ 54 w 156"/>
                      <a:gd name="T1" fmla="*/ 66 h 206"/>
                      <a:gd name="T2" fmla="*/ 66 w 156"/>
                      <a:gd name="T3" fmla="*/ 58 h 206"/>
                      <a:gd name="T4" fmla="*/ 68 w 156"/>
                      <a:gd name="T5" fmla="*/ 52 h 206"/>
                      <a:gd name="T6" fmla="*/ 80 w 156"/>
                      <a:gd name="T7" fmla="*/ 44 h 206"/>
                      <a:gd name="T8" fmla="*/ 106 w 156"/>
                      <a:gd name="T9" fmla="*/ 22 h 206"/>
                      <a:gd name="T10" fmla="*/ 112 w 156"/>
                      <a:gd name="T11" fmla="*/ 4 h 206"/>
                      <a:gd name="T12" fmla="*/ 124 w 156"/>
                      <a:gd name="T13" fmla="*/ 0 h 206"/>
                      <a:gd name="T14" fmla="*/ 150 w 156"/>
                      <a:gd name="T15" fmla="*/ 28 h 206"/>
                      <a:gd name="T16" fmla="*/ 146 w 156"/>
                      <a:gd name="T17" fmla="*/ 44 h 206"/>
                      <a:gd name="T18" fmla="*/ 126 w 156"/>
                      <a:gd name="T19" fmla="*/ 64 h 206"/>
                      <a:gd name="T20" fmla="*/ 132 w 156"/>
                      <a:gd name="T21" fmla="*/ 94 h 206"/>
                      <a:gd name="T22" fmla="*/ 142 w 156"/>
                      <a:gd name="T23" fmla="*/ 110 h 206"/>
                      <a:gd name="T24" fmla="*/ 146 w 156"/>
                      <a:gd name="T25" fmla="*/ 128 h 206"/>
                      <a:gd name="T26" fmla="*/ 128 w 156"/>
                      <a:gd name="T27" fmla="*/ 128 h 206"/>
                      <a:gd name="T28" fmla="*/ 116 w 156"/>
                      <a:gd name="T29" fmla="*/ 146 h 206"/>
                      <a:gd name="T30" fmla="*/ 104 w 156"/>
                      <a:gd name="T31" fmla="*/ 156 h 206"/>
                      <a:gd name="T32" fmla="*/ 100 w 156"/>
                      <a:gd name="T33" fmla="*/ 198 h 206"/>
                      <a:gd name="T34" fmla="*/ 88 w 156"/>
                      <a:gd name="T35" fmla="*/ 202 h 206"/>
                      <a:gd name="T36" fmla="*/ 82 w 156"/>
                      <a:gd name="T37" fmla="*/ 206 h 206"/>
                      <a:gd name="T38" fmla="*/ 76 w 156"/>
                      <a:gd name="T39" fmla="*/ 202 h 206"/>
                      <a:gd name="T40" fmla="*/ 72 w 156"/>
                      <a:gd name="T41" fmla="*/ 190 h 206"/>
                      <a:gd name="T42" fmla="*/ 60 w 156"/>
                      <a:gd name="T43" fmla="*/ 186 h 206"/>
                      <a:gd name="T44" fmla="*/ 42 w 156"/>
                      <a:gd name="T45" fmla="*/ 194 h 206"/>
                      <a:gd name="T46" fmla="*/ 28 w 156"/>
                      <a:gd name="T47" fmla="*/ 186 h 206"/>
                      <a:gd name="T48" fmla="*/ 10 w 156"/>
                      <a:gd name="T49" fmla="*/ 148 h 206"/>
                      <a:gd name="T50" fmla="*/ 4 w 156"/>
                      <a:gd name="T51" fmla="*/ 130 h 206"/>
                      <a:gd name="T52" fmla="*/ 0 w 156"/>
                      <a:gd name="T53" fmla="*/ 118 h 206"/>
                      <a:gd name="T54" fmla="*/ 20 w 156"/>
                      <a:gd name="T55" fmla="*/ 96 h 206"/>
                      <a:gd name="T56" fmla="*/ 32 w 156"/>
                      <a:gd name="T57" fmla="*/ 104 h 206"/>
                      <a:gd name="T58" fmla="*/ 34 w 156"/>
                      <a:gd name="T59" fmla="*/ 80 h 206"/>
                      <a:gd name="T60" fmla="*/ 52 w 156"/>
                      <a:gd name="T61" fmla="*/ 70 h 206"/>
                      <a:gd name="T62" fmla="*/ 54 w 156"/>
                      <a:gd name="T63" fmla="*/ 6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02" name="Freeform 74"/>
                  <p:cNvSpPr>
                    <a:spLocks/>
                  </p:cNvSpPr>
                  <p:nvPr/>
                </p:nvSpPr>
                <p:spPr bwMode="ltGray">
                  <a:xfrm>
                    <a:off x="4580" y="572"/>
                    <a:ext cx="47" cy="13"/>
                  </a:xfrm>
                  <a:custGeom>
                    <a:avLst/>
                    <a:gdLst>
                      <a:gd name="T0" fmla="*/ 4 w 109"/>
                      <a:gd name="T1" fmla="*/ 32 h 38"/>
                      <a:gd name="T2" fmla="*/ 18 w 109"/>
                      <a:gd name="T3" fmla="*/ 10 h 38"/>
                      <a:gd name="T4" fmla="*/ 46 w 109"/>
                      <a:gd name="T5" fmla="*/ 20 h 38"/>
                      <a:gd name="T6" fmla="*/ 72 w 109"/>
                      <a:gd name="T7" fmla="*/ 14 h 38"/>
                      <a:gd name="T8" fmla="*/ 90 w 109"/>
                      <a:gd name="T9" fmla="*/ 0 h 38"/>
                      <a:gd name="T10" fmla="*/ 76 w 109"/>
                      <a:gd name="T11" fmla="*/ 26 h 38"/>
                      <a:gd name="T12" fmla="*/ 60 w 109"/>
                      <a:gd name="T13" fmla="*/ 38 h 38"/>
                      <a:gd name="T14" fmla="*/ 42 w 109"/>
                      <a:gd name="T15" fmla="*/ 32 h 38"/>
                      <a:gd name="T16" fmla="*/ 14 w 109"/>
                      <a:gd name="T17" fmla="*/ 30 h 38"/>
                      <a:gd name="T18" fmla="*/ 4 w 109"/>
                      <a:gd name="T1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03" name="Freeform 75"/>
                  <p:cNvSpPr>
                    <a:spLocks/>
                  </p:cNvSpPr>
                  <p:nvPr/>
                </p:nvSpPr>
                <p:spPr bwMode="ltGray">
                  <a:xfrm>
                    <a:off x="4578" y="588"/>
                    <a:ext cx="32" cy="34"/>
                  </a:xfrm>
                  <a:custGeom>
                    <a:avLst/>
                    <a:gdLst>
                      <a:gd name="T0" fmla="*/ 8 w 76"/>
                      <a:gd name="T1" fmla="*/ 18 h 104"/>
                      <a:gd name="T2" fmla="*/ 18 w 76"/>
                      <a:gd name="T3" fmla="*/ 0 h 104"/>
                      <a:gd name="T4" fmla="*/ 34 w 76"/>
                      <a:gd name="T5" fmla="*/ 18 h 104"/>
                      <a:gd name="T6" fmla="*/ 62 w 76"/>
                      <a:gd name="T7" fmla="*/ 4 h 104"/>
                      <a:gd name="T8" fmla="*/ 46 w 76"/>
                      <a:gd name="T9" fmla="*/ 34 h 104"/>
                      <a:gd name="T10" fmla="*/ 54 w 76"/>
                      <a:gd name="T11" fmla="*/ 48 h 104"/>
                      <a:gd name="T12" fmla="*/ 58 w 76"/>
                      <a:gd name="T13" fmla="*/ 60 h 104"/>
                      <a:gd name="T14" fmla="*/ 46 w 76"/>
                      <a:gd name="T15" fmla="*/ 74 h 104"/>
                      <a:gd name="T16" fmla="*/ 34 w 76"/>
                      <a:gd name="T17" fmla="*/ 60 h 104"/>
                      <a:gd name="T18" fmla="*/ 22 w 76"/>
                      <a:gd name="T19" fmla="*/ 48 h 104"/>
                      <a:gd name="T20" fmla="*/ 28 w 76"/>
                      <a:gd name="T21" fmla="*/ 68 h 104"/>
                      <a:gd name="T22" fmla="*/ 30 w 76"/>
                      <a:gd name="T23" fmla="*/ 74 h 104"/>
                      <a:gd name="T24" fmla="*/ 20 w 76"/>
                      <a:gd name="T25" fmla="*/ 104 h 104"/>
                      <a:gd name="T26" fmla="*/ 12 w 76"/>
                      <a:gd name="T27" fmla="*/ 102 h 104"/>
                      <a:gd name="T28" fmla="*/ 8 w 76"/>
                      <a:gd name="T29" fmla="*/ 90 h 104"/>
                      <a:gd name="T30" fmla="*/ 0 w 76"/>
                      <a:gd name="T31" fmla="*/ 54 h 104"/>
                      <a:gd name="T32" fmla="*/ 2 w 76"/>
                      <a:gd name="T33" fmla="*/ 30 h 104"/>
                      <a:gd name="T34" fmla="*/ 8 w 76"/>
                      <a:gd name="T35"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04" name="Freeform 76"/>
                  <p:cNvSpPr>
                    <a:spLocks/>
                  </p:cNvSpPr>
                  <p:nvPr/>
                </p:nvSpPr>
                <p:spPr bwMode="ltGray">
                  <a:xfrm>
                    <a:off x="4632" y="569"/>
                    <a:ext cx="16" cy="20"/>
                  </a:xfrm>
                  <a:custGeom>
                    <a:avLst/>
                    <a:gdLst>
                      <a:gd name="T0" fmla="*/ 3 w 37"/>
                      <a:gd name="T1" fmla="*/ 28 h 61"/>
                      <a:gd name="T2" fmla="*/ 13 w 37"/>
                      <a:gd name="T3" fmla="*/ 0 h 61"/>
                      <a:gd name="T4" fmla="*/ 15 w 37"/>
                      <a:gd name="T5" fmla="*/ 28 h 61"/>
                      <a:gd name="T6" fmla="*/ 37 w 37"/>
                      <a:gd name="T7" fmla="*/ 38 h 61"/>
                      <a:gd name="T8" fmla="*/ 19 w 37"/>
                      <a:gd name="T9" fmla="*/ 44 h 61"/>
                      <a:gd name="T10" fmla="*/ 5 w 37"/>
                      <a:gd name="T11" fmla="*/ 58 h 61"/>
                      <a:gd name="T12" fmla="*/ 1 w 37"/>
                      <a:gd name="T13" fmla="*/ 34 h 61"/>
                      <a:gd name="T14" fmla="*/ 3 w 37"/>
                      <a:gd name="T15" fmla="*/ 28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05" name="Freeform 77"/>
                  <p:cNvSpPr>
                    <a:spLocks/>
                  </p:cNvSpPr>
                  <p:nvPr/>
                </p:nvSpPr>
                <p:spPr bwMode="ltGray">
                  <a:xfrm>
                    <a:off x="4636" y="600"/>
                    <a:ext cx="20" cy="10"/>
                  </a:xfrm>
                  <a:custGeom>
                    <a:avLst/>
                    <a:gdLst>
                      <a:gd name="T0" fmla="*/ 7 w 49"/>
                      <a:gd name="T1" fmla="*/ 0 h 29"/>
                      <a:gd name="T2" fmla="*/ 29 w 49"/>
                      <a:gd name="T3" fmla="*/ 0 h 29"/>
                      <a:gd name="T4" fmla="*/ 49 w 49"/>
                      <a:gd name="T5" fmla="*/ 16 h 29"/>
                      <a:gd name="T6" fmla="*/ 35 w 49"/>
                      <a:gd name="T7" fmla="*/ 14 h 29"/>
                      <a:gd name="T8" fmla="*/ 3 w 49"/>
                      <a:gd name="T9" fmla="*/ 16 h 29"/>
                      <a:gd name="T10" fmla="*/ 7 w 49"/>
                      <a:gd name="T11" fmla="*/ 0 h 29"/>
                    </a:gdLst>
                    <a:ahLst/>
                    <a:cxnLst>
                      <a:cxn ang="0">
                        <a:pos x="T0" y="T1"/>
                      </a:cxn>
                      <a:cxn ang="0">
                        <a:pos x="T2" y="T3"/>
                      </a:cxn>
                      <a:cxn ang="0">
                        <a:pos x="T4" y="T5"/>
                      </a:cxn>
                      <a:cxn ang="0">
                        <a:pos x="T6" y="T7"/>
                      </a:cxn>
                      <a:cxn ang="0">
                        <a:pos x="T8" y="T9"/>
                      </a:cxn>
                      <a:cxn ang="0">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06" name="Freeform 78"/>
                  <p:cNvSpPr>
                    <a:spLocks/>
                  </p:cNvSpPr>
                  <p:nvPr/>
                </p:nvSpPr>
                <p:spPr bwMode="ltGray">
                  <a:xfrm>
                    <a:off x="4657" y="585"/>
                    <a:ext cx="26" cy="17"/>
                  </a:xfrm>
                  <a:custGeom>
                    <a:avLst/>
                    <a:gdLst>
                      <a:gd name="T0" fmla="*/ 21 w 61"/>
                      <a:gd name="T1" fmla="*/ 38 h 48"/>
                      <a:gd name="T2" fmla="*/ 15 w 61"/>
                      <a:gd name="T3" fmla="*/ 26 h 48"/>
                      <a:gd name="T4" fmla="*/ 3 w 61"/>
                      <a:gd name="T5" fmla="*/ 22 h 48"/>
                      <a:gd name="T6" fmla="*/ 13 w 61"/>
                      <a:gd name="T7" fmla="*/ 8 h 48"/>
                      <a:gd name="T8" fmla="*/ 25 w 61"/>
                      <a:gd name="T9" fmla="*/ 0 h 48"/>
                      <a:gd name="T10" fmla="*/ 49 w 61"/>
                      <a:gd name="T11" fmla="*/ 10 h 48"/>
                      <a:gd name="T12" fmla="*/ 53 w 61"/>
                      <a:gd name="T13" fmla="*/ 20 h 48"/>
                      <a:gd name="T14" fmla="*/ 61 w 61"/>
                      <a:gd name="T15" fmla="*/ 32 h 48"/>
                      <a:gd name="T16" fmla="*/ 41 w 61"/>
                      <a:gd name="T17" fmla="*/ 38 h 48"/>
                      <a:gd name="T18" fmla="*/ 23 w 61"/>
                      <a:gd name="T19" fmla="*/ 44 h 48"/>
                      <a:gd name="T20" fmla="*/ 21 w 61"/>
                      <a:gd name="T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07" name="Freeform 79"/>
                  <p:cNvSpPr>
                    <a:spLocks/>
                  </p:cNvSpPr>
                  <p:nvPr/>
                </p:nvSpPr>
                <p:spPr bwMode="ltGray">
                  <a:xfrm>
                    <a:off x="4664" y="593"/>
                    <a:ext cx="122" cy="61"/>
                  </a:xfrm>
                  <a:custGeom>
                    <a:avLst/>
                    <a:gdLst>
                      <a:gd name="T0" fmla="*/ 46 w 286"/>
                      <a:gd name="T1" fmla="*/ 28 h 182"/>
                      <a:gd name="T2" fmla="*/ 36 w 286"/>
                      <a:gd name="T3" fmla="*/ 14 h 182"/>
                      <a:gd name="T4" fmla="*/ 26 w 286"/>
                      <a:gd name="T5" fmla="*/ 30 h 182"/>
                      <a:gd name="T6" fmla="*/ 0 w 286"/>
                      <a:gd name="T7" fmla="*/ 24 h 182"/>
                      <a:gd name="T8" fmla="*/ 10 w 286"/>
                      <a:gd name="T9" fmla="*/ 42 h 182"/>
                      <a:gd name="T10" fmla="*/ 16 w 286"/>
                      <a:gd name="T11" fmla="*/ 62 h 182"/>
                      <a:gd name="T12" fmla="*/ 24 w 286"/>
                      <a:gd name="T13" fmla="*/ 48 h 182"/>
                      <a:gd name="T14" fmla="*/ 30 w 286"/>
                      <a:gd name="T15" fmla="*/ 44 h 182"/>
                      <a:gd name="T16" fmla="*/ 48 w 286"/>
                      <a:gd name="T17" fmla="*/ 56 h 182"/>
                      <a:gd name="T18" fmla="*/ 70 w 286"/>
                      <a:gd name="T19" fmla="*/ 62 h 182"/>
                      <a:gd name="T20" fmla="*/ 88 w 286"/>
                      <a:gd name="T21" fmla="*/ 72 h 182"/>
                      <a:gd name="T22" fmla="*/ 106 w 286"/>
                      <a:gd name="T23" fmla="*/ 102 h 182"/>
                      <a:gd name="T24" fmla="*/ 104 w 286"/>
                      <a:gd name="T25" fmla="*/ 122 h 182"/>
                      <a:gd name="T26" fmla="*/ 98 w 286"/>
                      <a:gd name="T27" fmla="*/ 134 h 182"/>
                      <a:gd name="T28" fmla="*/ 122 w 286"/>
                      <a:gd name="T29" fmla="*/ 128 h 182"/>
                      <a:gd name="T30" fmla="*/ 140 w 286"/>
                      <a:gd name="T31" fmla="*/ 140 h 182"/>
                      <a:gd name="T32" fmla="*/ 168 w 286"/>
                      <a:gd name="T33" fmla="*/ 148 h 182"/>
                      <a:gd name="T34" fmla="*/ 174 w 286"/>
                      <a:gd name="T35" fmla="*/ 146 h 182"/>
                      <a:gd name="T36" fmla="*/ 168 w 286"/>
                      <a:gd name="T37" fmla="*/ 134 h 182"/>
                      <a:gd name="T38" fmla="*/ 178 w 286"/>
                      <a:gd name="T39" fmla="*/ 136 h 182"/>
                      <a:gd name="T40" fmla="*/ 186 w 286"/>
                      <a:gd name="T41" fmla="*/ 118 h 182"/>
                      <a:gd name="T42" fmla="*/ 202 w 286"/>
                      <a:gd name="T43" fmla="*/ 122 h 182"/>
                      <a:gd name="T44" fmla="*/ 214 w 286"/>
                      <a:gd name="T45" fmla="*/ 130 h 182"/>
                      <a:gd name="T46" fmla="*/ 244 w 286"/>
                      <a:gd name="T47" fmla="*/ 168 h 182"/>
                      <a:gd name="T48" fmla="*/ 262 w 286"/>
                      <a:gd name="T49" fmla="*/ 178 h 182"/>
                      <a:gd name="T50" fmla="*/ 284 w 286"/>
                      <a:gd name="T51" fmla="*/ 170 h 182"/>
                      <a:gd name="T52" fmla="*/ 268 w 286"/>
                      <a:gd name="T53" fmla="*/ 160 h 182"/>
                      <a:gd name="T54" fmla="*/ 256 w 286"/>
                      <a:gd name="T55" fmla="*/ 138 h 182"/>
                      <a:gd name="T56" fmla="*/ 250 w 286"/>
                      <a:gd name="T57" fmla="*/ 132 h 182"/>
                      <a:gd name="T58" fmla="*/ 248 w 286"/>
                      <a:gd name="T59" fmla="*/ 122 h 182"/>
                      <a:gd name="T60" fmla="*/ 236 w 286"/>
                      <a:gd name="T61" fmla="*/ 116 h 182"/>
                      <a:gd name="T62" fmla="*/ 240 w 286"/>
                      <a:gd name="T63" fmla="*/ 96 h 182"/>
                      <a:gd name="T64" fmla="*/ 220 w 286"/>
                      <a:gd name="T65" fmla="*/ 86 h 182"/>
                      <a:gd name="T66" fmla="*/ 210 w 286"/>
                      <a:gd name="T67" fmla="*/ 70 h 182"/>
                      <a:gd name="T68" fmla="*/ 190 w 286"/>
                      <a:gd name="T69" fmla="*/ 54 h 182"/>
                      <a:gd name="T70" fmla="*/ 168 w 286"/>
                      <a:gd name="T71" fmla="*/ 38 h 182"/>
                      <a:gd name="T72" fmla="*/ 156 w 286"/>
                      <a:gd name="T73" fmla="*/ 34 h 182"/>
                      <a:gd name="T74" fmla="*/ 120 w 286"/>
                      <a:gd name="T75" fmla="*/ 16 h 182"/>
                      <a:gd name="T76" fmla="*/ 102 w 286"/>
                      <a:gd name="T77" fmla="*/ 4 h 182"/>
                      <a:gd name="T78" fmla="*/ 96 w 286"/>
                      <a:gd name="T79" fmla="*/ 0 h 182"/>
                      <a:gd name="T80" fmla="*/ 70 w 286"/>
                      <a:gd name="T81" fmla="*/ 10 h 182"/>
                      <a:gd name="T82" fmla="*/ 56 w 286"/>
                      <a:gd name="T83" fmla="*/ 32 h 182"/>
                      <a:gd name="T84" fmla="*/ 46 w 286"/>
                      <a:gd name="T85" fmla="*/ 2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08" name="Freeform 80"/>
                  <p:cNvSpPr>
                    <a:spLocks/>
                  </p:cNvSpPr>
                  <p:nvPr/>
                </p:nvSpPr>
                <p:spPr bwMode="ltGray">
                  <a:xfrm>
                    <a:off x="4770" y="599"/>
                    <a:ext cx="33" cy="26"/>
                  </a:xfrm>
                  <a:custGeom>
                    <a:avLst/>
                    <a:gdLst>
                      <a:gd name="T0" fmla="*/ 1 w 78"/>
                      <a:gd name="T1" fmla="*/ 58 h 78"/>
                      <a:gd name="T2" fmla="*/ 27 w 78"/>
                      <a:gd name="T3" fmla="*/ 60 h 78"/>
                      <a:gd name="T4" fmla="*/ 45 w 78"/>
                      <a:gd name="T5" fmla="*/ 48 h 78"/>
                      <a:gd name="T6" fmla="*/ 57 w 78"/>
                      <a:gd name="T7" fmla="*/ 30 h 78"/>
                      <a:gd name="T8" fmla="*/ 43 w 78"/>
                      <a:gd name="T9" fmla="*/ 14 h 78"/>
                      <a:gd name="T10" fmla="*/ 43 w 78"/>
                      <a:gd name="T11" fmla="*/ 4 h 78"/>
                      <a:gd name="T12" fmla="*/ 71 w 78"/>
                      <a:gd name="T13" fmla="*/ 26 h 78"/>
                      <a:gd name="T14" fmla="*/ 67 w 78"/>
                      <a:gd name="T15" fmla="*/ 54 h 78"/>
                      <a:gd name="T16" fmla="*/ 33 w 78"/>
                      <a:gd name="T17" fmla="*/ 78 h 78"/>
                      <a:gd name="T18" fmla="*/ 9 w 78"/>
                      <a:gd name="T19" fmla="*/ 66 h 78"/>
                      <a:gd name="T20" fmla="*/ 3 w 78"/>
                      <a:gd name="T21" fmla="*/ 62 h 78"/>
                      <a:gd name="T22" fmla="*/ 1 w 78"/>
                      <a:gd name="T23"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09" name="Freeform 81"/>
                  <p:cNvSpPr>
                    <a:spLocks/>
                  </p:cNvSpPr>
                  <p:nvPr/>
                </p:nvSpPr>
                <p:spPr bwMode="ltGray">
                  <a:xfrm>
                    <a:off x="4840" y="544"/>
                    <a:ext cx="8" cy="6"/>
                  </a:xfrm>
                  <a:custGeom>
                    <a:avLst/>
                    <a:gdLst>
                      <a:gd name="T0" fmla="*/ 3 w 17"/>
                      <a:gd name="T1" fmla="*/ 4 h 18"/>
                      <a:gd name="T2" fmla="*/ 3 w 17"/>
                      <a:gd name="T3" fmla="*/ 14 h 18"/>
                      <a:gd name="T4" fmla="*/ 3 w 17"/>
                      <a:gd name="T5" fmla="*/ 4 h 18"/>
                    </a:gdLst>
                    <a:ahLst/>
                    <a:cxnLst>
                      <a:cxn ang="0">
                        <a:pos x="T0" y="T1"/>
                      </a:cxn>
                      <a:cxn ang="0">
                        <a:pos x="T2" y="T3"/>
                      </a:cxn>
                      <a:cxn ang="0">
                        <a:pos x="T4" y="T5"/>
                      </a:cxn>
                    </a:cxnLst>
                    <a:rect l="0" t="0" r="r" b="b"/>
                    <a:pathLst>
                      <a:path w="17" h="18">
                        <a:moveTo>
                          <a:pt x="3" y="4"/>
                        </a:moveTo>
                        <a:cubicBezTo>
                          <a:pt x="17" y="7"/>
                          <a:pt x="16" y="18"/>
                          <a:pt x="3" y="14"/>
                        </a:cubicBezTo>
                        <a:cubicBezTo>
                          <a:pt x="0" y="6"/>
                          <a:pt x="7" y="0"/>
                          <a:pt x="3"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10" name="Freeform 82"/>
                  <p:cNvSpPr>
                    <a:spLocks/>
                  </p:cNvSpPr>
                  <p:nvPr/>
                </p:nvSpPr>
                <p:spPr bwMode="ltGray">
                  <a:xfrm>
                    <a:off x="4747" y="494"/>
                    <a:ext cx="8" cy="5"/>
                  </a:xfrm>
                  <a:custGeom>
                    <a:avLst/>
                    <a:gdLst>
                      <a:gd name="T0" fmla="*/ 7 w 20"/>
                      <a:gd name="T1" fmla="*/ 12 h 15"/>
                      <a:gd name="T2" fmla="*/ 17 w 20"/>
                      <a:gd name="T3" fmla="*/ 2 h 15"/>
                      <a:gd name="T4" fmla="*/ 9 w 20"/>
                      <a:gd name="T5" fmla="*/ 12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11" name="Freeform 83"/>
                  <p:cNvSpPr>
                    <a:spLocks/>
                  </p:cNvSpPr>
                  <p:nvPr/>
                </p:nvSpPr>
                <p:spPr bwMode="ltGray">
                  <a:xfrm>
                    <a:off x="4676" y="536"/>
                    <a:ext cx="8" cy="5"/>
                  </a:xfrm>
                  <a:custGeom>
                    <a:avLst/>
                    <a:gdLst>
                      <a:gd name="T0" fmla="*/ 7 w 20"/>
                      <a:gd name="T1" fmla="*/ 12 h 15"/>
                      <a:gd name="T2" fmla="*/ 15 w 20"/>
                      <a:gd name="T3" fmla="*/ 2 h 15"/>
                      <a:gd name="T4" fmla="*/ 15 w 20"/>
                      <a:gd name="T5" fmla="*/ 14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12" name="Freeform 84"/>
                  <p:cNvSpPr>
                    <a:spLocks/>
                  </p:cNvSpPr>
                  <p:nvPr/>
                </p:nvSpPr>
                <p:spPr bwMode="ltGray">
                  <a:xfrm>
                    <a:off x="4598" y="523"/>
                    <a:ext cx="34" cy="27"/>
                  </a:xfrm>
                  <a:custGeom>
                    <a:avLst/>
                    <a:gdLst>
                      <a:gd name="T0" fmla="*/ 0 w 80"/>
                      <a:gd name="T1" fmla="*/ 50 h 80"/>
                      <a:gd name="T2" fmla="*/ 14 w 80"/>
                      <a:gd name="T3" fmla="*/ 24 h 80"/>
                      <a:gd name="T4" fmla="*/ 26 w 80"/>
                      <a:gd name="T5" fmla="*/ 20 h 80"/>
                      <a:gd name="T6" fmla="*/ 48 w 80"/>
                      <a:gd name="T7" fmla="*/ 18 h 80"/>
                      <a:gd name="T8" fmla="*/ 58 w 80"/>
                      <a:gd name="T9" fmla="*/ 0 h 80"/>
                      <a:gd name="T10" fmla="*/ 80 w 80"/>
                      <a:gd name="T11" fmla="*/ 40 h 80"/>
                      <a:gd name="T12" fmla="*/ 70 w 80"/>
                      <a:gd name="T13" fmla="*/ 56 h 80"/>
                      <a:gd name="T14" fmla="*/ 54 w 80"/>
                      <a:gd name="T15" fmla="*/ 62 h 80"/>
                      <a:gd name="T16" fmla="*/ 48 w 80"/>
                      <a:gd name="T17" fmla="*/ 80 h 80"/>
                      <a:gd name="T18" fmla="*/ 32 w 80"/>
                      <a:gd name="T19" fmla="*/ 68 h 80"/>
                      <a:gd name="T20" fmla="*/ 38 w 80"/>
                      <a:gd name="T21" fmla="*/ 52 h 80"/>
                      <a:gd name="T22" fmla="*/ 30 w 80"/>
                      <a:gd name="T23" fmla="*/ 28 h 80"/>
                      <a:gd name="T24" fmla="*/ 20 w 80"/>
                      <a:gd name="T25" fmla="*/ 48 h 80"/>
                      <a:gd name="T26" fmla="*/ 8 w 80"/>
                      <a:gd name="T27" fmla="*/ 56 h 80"/>
                      <a:gd name="T28" fmla="*/ 0 w 80"/>
                      <a:gd name="T29"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13" name="Freeform 85"/>
                  <p:cNvSpPr>
                    <a:spLocks/>
                  </p:cNvSpPr>
                  <p:nvPr/>
                </p:nvSpPr>
                <p:spPr bwMode="ltGray">
                  <a:xfrm>
                    <a:off x="4587" y="466"/>
                    <a:ext cx="40" cy="58"/>
                  </a:xfrm>
                  <a:custGeom>
                    <a:avLst/>
                    <a:gdLst>
                      <a:gd name="T0" fmla="*/ 14 w 94"/>
                      <a:gd name="T1" fmla="*/ 96 h 174"/>
                      <a:gd name="T2" fmla="*/ 26 w 94"/>
                      <a:gd name="T3" fmla="*/ 128 h 174"/>
                      <a:gd name="T4" fmla="*/ 32 w 94"/>
                      <a:gd name="T5" fmla="*/ 108 h 174"/>
                      <a:gd name="T6" fmla="*/ 52 w 94"/>
                      <a:gd name="T7" fmla="*/ 100 h 174"/>
                      <a:gd name="T8" fmla="*/ 46 w 94"/>
                      <a:gd name="T9" fmla="*/ 124 h 174"/>
                      <a:gd name="T10" fmla="*/ 66 w 94"/>
                      <a:gd name="T11" fmla="*/ 126 h 174"/>
                      <a:gd name="T12" fmla="*/ 76 w 94"/>
                      <a:gd name="T13" fmla="*/ 142 h 174"/>
                      <a:gd name="T14" fmla="*/ 58 w 94"/>
                      <a:gd name="T15" fmla="*/ 148 h 174"/>
                      <a:gd name="T16" fmla="*/ 74 w 94"/>
                      <a:gd name="T17" fmla="*/ 174 h 174"/>
                      <a:gd name="T18" fmla="*/ 84 w 94"/>
                      <a:gd name="T19" fmla="*/ 154 h 174"/>
                      <a:gd name="T20" fmla="*/ 82 w 94"/>
                      <a:gd name="T21" fmla="*/ 112 h 174"/>
                      <a:gd name="T22" fmla="*/ 60 w 94"/>
                      <a:gd name="T23" fmla="*/ 106 h 174"/>
                      <a:gd name="T24" fmla="*/ 50 w 94"/>
                      <a:gd name="T25" fmla="*/ 82 h 174"/>
                      <a:gd name="T26" fmla="*/ 34 w 94"/>
                      <a:gd name="T27" fmla="*/ 82 h 174"/>
                      <a:gd name="T28" fmla="*/ 30 w 94"/>
                      <a:gd name="T29" fmla="*/ 70 h 174"/>
                      <a:gd name="T30" fmla="*/ 42 w 94"/>
                      <a:gd name="T31" fmla="*/ 42 h 174"/>
                      <a:gd name="T32" fmla="*/ 30 w 94"/>
                      <a:gd name="T33" fmla="*/ 0 h 174"/>
                      <a:gd name="T34" fmla="*/ 18 w 94"/>
                      <a:gd name="T35" fmla="*/ 22 h 174"/>
                      <a:gd name="T36" fmla="*/ 4 w 94"/>
                      <a:gd name="T37" fmla="*/ 46 h 174"/>
                      <a:gd name="T38" fmla="*/ 14 w 94"/>
                      <a:gd name="T39" fmla="*/ 76 h 174"/>
                      <a:gd name="T40" fmla="*/ 14 w 94"/>
                      <a:gd name="T41" fmla="*/ 9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14" name="Freeform 86"/>
                  <p:cNvSpPr>
                    <a:spLocks/>
                  </p:cNvSpPr>
                  <p:nvPr/>
                </p:nvSpPr>
                <p:spPr bwMode="ltGray">
                  <a:xfrm>
                    <a:off x="4597" y="508"/>
                    <a:ext cx="14" cy="17"/>
                  </a:xfrm>
                  <a:custGeom>
                    <a:avLst/>
                    <a:gdLst>
                      <a:gd name="T0" fmla="*/ 6 w 32"/>
                      <a:gd name="T1" fmla="*/ 24 h 50"/>
                      <a:gd name="T2" fmla="*/ 12 w 32"/>
                      <a:gd name="T3" fmla="*/ 0 h 50"/>
                      <a:gd name="T4" fmla="*/ 20 w 32"/>
                      <a:gd name="T5" fmla="*/ 16 h 50"/>
                      <a:gd name="T6" fmla="*/ 22 w 32"/>
                      <a:gd name="T7" fmla="*/ 24 h 50"/>
                      <a:gd name="T8" fmla="*/ 28 w 32"/>
                      <a:gd name="T9" fmla="*/ 26 h 50"/>
                      <a:gd name="T10" fmla="*/ 32 w 32"/>
                      <a:gd name="T11" fmla="*/ 38 h 50"/>
                      <a:gd name="T12" fmla="*/ 18 w 32"/>
                      <a:gd name="T13" fmla="*/ 50 h 50"/>
                      <a:gd name="T14" fmla="*/ 6 w 32"/>
                      <a:gd name="T15" fmla="*/ 24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15" name="Freeform 87"/>
                  <p:cNvSpPr>
                    <a:spLocks/>
                  </p:cNvSpPr>
                  <p:nvPr/>
                </p:nvSpPr>
                <p:spPr bwMode="ltGray">
                  <a:xfrm>
                    <a:off x="4569" y="512"/>
                    <a:ext cx="19" cy="17"/>
                  </a:xfrm>
                  <a:custGeom>
                    <a:avLst/>
                    <a:gdLst>
                      <a:gd name="T0" fmla="*/ 0 w 43"/>
                      <a:gd name="T1" fmla="*/ 44 h 50"/>
                      <a:gd name="T2" fmla="*/ 22 w 43"/>
                      <a:gd name="T3" fmla="*/ 20 h 50"/>
                      <a:gd name="T4" fmla="*/ 36 w 43"/>
                      <a:gd name="T5" fmla="*/ 0 h 50"/>
                      <a:gd name="T6" fmla="*/ 24 w 43"/>
                      <a:gd name="T7" fmla="*/ 28 h 50"/>
                      <a:gd name="T8" fmla="*/ 2 w 43"/>
                      <a:gd name="T9" fmla="*/ 50 h 50"/>
                      <a:gd name="T10" fmla="*/ 0 w 43"/>
                      <a:gd name="T11" fmla="*/ 44 h 50"/>
                    </a:gdLst>
                    <a:ahLst/>
                    <a:cxnLst>
                      <a:cxn ang="0">
                        <a:pos x="T0" y="T1"/>
                      </a:cxn>
                      <a:cxn ang="0">
                        <a:pos x="T2" y="T3"/>
                      </a:cxn>
                      <a:cxn ang="0">
                        <a:pos x="T4" y="T5"/>
                      </a:cxn>
                      <a:cxn ang="0">
                        <a:pos x="T6" y="T7"/>
                      </a:cxn>
                      <a:cxn ang="0">
                        <a:pos x="T8" y="T9"/>
                      </a:cxn>
                      <a:cxn ang="0">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16" name="Freeform 88"/>
                  <p:cNvSpPr>
                    <a:spLocks/>
                  </p:cNvSpPr>
                  <p:nvPr/>
                </p:nvSpPr>
                <p:spPr bwMode="ltGray">
                  <a:xfrm>
                    <a:off x="4784" y="275"/>
                    <a:ext cx="18" cy="10"/>
                  </a:xfrm>
                  <a:custGeom>
                    <a:avLst/>
                    <a:gdLst>
                      <a:gd name="T0" fmla="*/ 0 w 41"/>
                      <a:gd name="T1" fmla="*/ 25 h 29"/>
                      <a:gd name="T2" fmla="*/ 12 w 41"/>
                      <a:gd name="T3" fmla="*/ 29 h 29"/>
                      <a:gd name="T4" fmla="*/ 0 w 41"/>
                      <a:gd name="T5" fmla="*/ 25 h 29"/>
                    </a:gdLst>
                    <a:ahLst/>
                    <a:cxnLst>
                      <a:cxn ang="0">
                        <a:pos x="T0" y="T1"/>
                      </a:cxn>
                      <a:cxn ang="0">
                        <a:pos x="T2" y="T3"/>
                      </a:cxn>
                      <a:cxn ang="0">
                        <a:pos x="T4" y="T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17" name="Freeform 89"/>
                  <p:cNvSpPr>
                    <a:spLocks/>
                  </p:cNvSpPr>
                  <p:nvPr/>
                </p:nvSpPr>
                <p:spPr bwMode="ltGray">
                  <a:xfrm>
                    <a:off x="4293" y="246"/>
                    <a:ext cx="438" cy="152"/>
                  </a:xfrm>
                  <a:custGeom>
                    <a:avLst/>
                    <a:gdLst>
                      <a:gd name="T0" fmla="*/ 73 w 438"/>
                      <a:gd name="T1" fmla="*/ 1 h 152"/>
                      <a:gd name="T2" fmla="*/ 438 w 438"/>
                      <a:gd name="T3" fmla="*/ 0 h 152"/>
                      <a:gd name="T4" fmla="*/ 416 w 438"/>
                      <a:gd name="T5" fmla="*/ 54 h 152"/>
                      <a:gd name="T6" fmla="*/ 397 w 438"/>
                      <a:gd name="T7" fmla="*/ 68 h 152"/>
                      <a:gd name="T8" fmla="*/ 392 w 438"/>
                      <a:gd name="T9" fmla="*/ 70 h 152"/>
                      <a:gd name="T10" fmla="*/ 375 w 438"/>
                      <a:gd name="T11" fmla="*/ 73 h 152"/>
                      <a:gd name="T12" fmla="*/ 361 w 438"/>
                      <a:gd name="T13" fmla="*/ 88 h 152"/>
                      <a:gd name="T14" fmla="*/ 362 w 438"/>
                      <a:gd name="T15" fmla="*/ 99 h 152"/>
                      <a:gd name="T16" fmla="*/ 364 w 438"/>
                      <a:gd name="T17" fmla="*/ 107 h 152"/>
                      <a:gd name="T18" fmla="*/ 366 w 438"/>
                      <a:gd name="T19" fmla="*/ 113 h 152"/>
                      <a:gd name="T20" fmla="*/ 362 w 438"/>
                      <a:gd name="T21" fmla="*/ 122 h 152"/>
                      <a:gd name="T22" fmla="*/ 351 w 438"/>
                      <a:gd name="T23" fmla="*/ 120 h 152"/>
                      <a:gd name="T24" fmla="*/ 342 w 438"/>
                      <a:gd name="T25" fmla="*/ 129 h 152"/>
                      <a:gd name="T26" fmla="*/ 347 w 438"/>
                      <a:gd name="T27" fmla="*/ 105 h 152"/>
                      <a:gd name="T28" fmla="*/ 338 w 438"/>
                      <a:gd name="T29" fmla="*/ 100 h 152"/>
                      <a:gd name="T30" fmla="*/ 344 w 438"/>
                      <a:gd name="T31" fmla="*/ 93 h 152"/>
                      <a:gd name="T32" fmla="*/ 342 w 438"/>
                      <a:gd name="T33" fmla="*/ 89 h 152"/>
                      <a:gd name="T34" fmla="*/ 320 w 438"/>
                      <a:gd name="T35" fmla="*/ 94 h 152"/>
                      <a:gd name="T36" fmla="*/ 317 w 438"/>
                      <a:gd name="T37" fmla="*/ 85 h 152"/>
                      <a:gd name="T38" fmla="*/ 297 w 438"/>
                      <a:gd name="T39" fmla="*/ 94 h 152"/>
                      <a:gd name="T40" fmla="*/ 320 w 438"/>
                      <a:gd name="T41" fmla="*/ 103 h 152"/>
                      <a:gd name="T42" fmla="*/ 305 w 438"/>
                      <a:gd name="T43" fmla="*/ 117 h 152"/>
                      <a:gd name="T44" fmla="*/ 311 w 438"/>
                      <a:gd name="T45" fmla="*/ 126 h 152"/>
                      <a:gd name="T46" fmla="*/ 315 w 438"/>
                      <a:gd name="T47" fmla="*/ 138 h 152"/>
                      <a:gd name="T48" fmla="*/ 309 w 438"/>
                      <a:gd name="T49" fmla="*/ 139 h 152"/>
                      <a:gd name="T50" fmla="*/ 314 w 438"/>
                      <a:gd name="T51" fmla="*/ 144 h 152"/>
                      <a:gd name="T52" fmla="*/ 307 w 438"/>
                      <a:gd name="T53" fmla="*/ 152 h 152"/>
                      <a:gd name="T54" fmla="*/ 0 w 438"/>
                      <a:gd name="T55" fmla="*/ 149 h 152"/>
                      <a:gd name="T56" fmla="*/ 73 w 438"/>
                      <a:gd name="T57" fmla="*/ 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18" name="Freeform 90"/>
                  <p:cNvSpPr>
                    <a:spLocks/>
                  </p:cNvSpPr>
                  <p:nvPr/>
                </p:nvSpPr>
                <p:spPr bwMode="ltGray">
                  <a:xfrm>
                    <a:off x="4731" y="240"/>
                    <a:ext cx="20" cy="55"/>
                  </a:xfrm>
                  <a:custGeom>
                    <a:avLst/>
                    <a:gdLst>
                      <a:gd name="T0" fmla="*/ 5 w 47"/>
                      <a:gd name="T1" fmla="*/ 156 h 165"/>
                      <a:gd name="T2" fmla="*/ 15 w 47"/>
                      <a:gd name="T3" fmla="*/ 108 h 165"/>
                      <a:gd name="T4" fmla="*/ 17 w 47"/>
                      <a:gd name="T5" fmla="*/ 68 h 165"/>
                      <a:gd name="T6" fmla="*/ 11 w 47"/>
                      <a:gd name="T7" fmla="*/ 40 h 165"/>
                      <a:gd name="T8" fmla="*/ 17 w 47"/>
                      <a:gd name="T9" fmla="*/ 12 h 165"/>
                      <a:gd name="T10" fmla="*/ 21 w 47"/>
                      <a:gd name="T11" fmla="*/ 0 h 165"/>
                      <a:gd name="T12" fmla="*/ 31 w 47"/>
                      <a:gd name="T13" fmla="*/ 30 h 165"/>
                      <a:gd name="T14" fmla="*/ 47 w 47"/>
                      <a:gd name="T15" fmla="*/ 98 h 165"/>
                      <a:gd name="T16" fmla="*/ 31 w 47"/>
                      <a:gd name="T17" fmla="*/ 108 h 165"/>
                      <a:gd name="T18" fmla="*/ 23 w 47"/>
                      <a:gd name="T19" fmla="*/ 126 h 165"/>
                      <a:gd name="T20" fmla="*/ 21 w 47"/>
                      <a:gd name="T21" fmla="*/ 132 h 165"/>
                      <a:gd name="T22" fmla="*/ 27 w 47"/>
                      <a:gd name="T23" fmla="*/ 134 h 165"/>
                      <a:gd name="T24" fmla="*/ 31 w 47"/>
                      <a:gd name="T25" fmla="*/ 146 h 165"/>
                      <a:gd name="T26" fmla="*/ 13 w 47"/>
                      <a:gd name="T27" fmla="*/ 148 h 165"/>
                      <a:gd name="T28" fmla="*/ 7 w 47"/>
                      <a:gd name="T29" fmla="*/ 160 h 165"/>
                      <a:gd name="T30" fmla="*/ 3 w 47"/>
                      <a:gd name="T31" fmla="*/ 154 h 165"/>
                      <a:gd name="T32" fmla="*/ 5 w 47"/>
                      <a:gd name="T33"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19" name="Freeform 91"/>
                  <p:cNvSpPr>
                    <a:spLocks/>
                  </p:cNvSpPr>
                  <p:nvPr/>
                </p:nvSpPr>
                <p:spPr bwMode="ltGray">
                  <a:xfrm>
                    <a:off x="4719" y="287"/>
                    <a:ext cx="59" cy="34"/>
                  </a:xfrm>
                  <a:custGeom>
                    <a:avLst/>
                    <a:gdLst>
                      <a:gd name="T0" fmla="*/ 26 w 138"/>
                      <a:gd name="T1" fmla="*/ 61 h 103"/>
                      <a:gd name="T2" fmla="*/ 30 w 138"/>
                      <a:gd name="T3" fmla="*/ 43 h 103"/>
                      <a:gd name="T4" fmla="*/ 50 w 138"/>
                      <a:gd name="T5" fmla="*/ 33 h 103"/>
                      <a:gd name="T6" fmla="*/ 54 w 138"/>
                      <a:gd name="T7" fmla="*/ 45 h 103"/>
                      <a:gd name="T8" fmla="*/ 66 w 138"/>
                      <a:gd name="T9" fmla="*/ 49 h 103"/>
                      <a:gd name="T10" fmla="*/ 80 w 138"/>
                      <a:gd name="T11" fmla="*/ 55 h 103"/>
                      <a:gd name="T12" fmla="*/ 116 w 138"/>
                      <a:gd name="T13" fmla="*/ 33 h 103"/>
                      <a:gd name="T14" fmla="*/ 130 w 138"/>
                      <a:gd name="T15" fmla="*/ 17 h 103"/>
                      <a:gd name="T16" fmla="*/ 138 w 138"/>
                      <a:gd name="T17" fmla="*/ 11 h 103"/>
                      <a:gd name="T18" fmla="*/ 106 w 138"/>
                      <a:gd name="T19" fmla="*/ 49 h 103"/>
                      <a:gd name="T20" fmla="*/ 84 w 138"/>
                      <a:gd name="T21" fmla="*/ 67 h 103"/>
                      <a:gd name="T22" fmla="*/ 66 w 138"/>
                      <a:gd name="T23" fmla="*/ 81 h 103"/>
                      <a:gd name="T24" fmla="*/ 48 w 138"/>
                      <a:gd name="T25" fmla="*/ 103 h 103"/>
                      <a:gd name="T26" fmla="*/ 26 w 138"/>
                      <a:gd name="T27" fmla="*/ 89 h 103"/>
                      <a:gd name="T28" fmla="*/ 20 w 138"/>
                      <a:gd name="T29" fmla="*/ 87 h 103"/>
                      <a:gd name="T30" fmla="*/ 22 w 138"/>
                      <a:gd name="T31" fmla="*/ 97 h 103"/>
                      <a:gd name="T32" fmla="*/ 0 w 138"/>
                      <a:gd name="T33" fmla="*/ 97 h 103"/>
                      <a:gd name="T34" fmla="*/ 10 w 138"/>
                      <a:gd name="T35" fmla="*/ 79 h 103"/>
                      <a:gd name="T36" fmla="*/ 26 w 138"/>
                      <a:gd name="T37" fmla="*/ 6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20" name="Freeform 92"/>
                  <p:cNvSpPr>
                    <a:spLocks/>
                  </p:cNvSpPr>
                  <p:nvPr/>
                </p:nvSpPr>
                <p:spPr bwMode="ltGray">
                  <a:xfrm>
                    <a:off x="4656" y="319"/>
                    <a:ext cx="80" cy="72"/>
                  </a:xfrm>
                  <a:custGeom>
                    <a:avLst/>
                    <a:gdLst>
                      <a:gd name="T0" fmla="*/ 158 w 188"/>
                      <a:gd name="T1" fmla="*/ 24 h 214"/>
                      <a:gd name="T2" fmla="*/ 160 w 188"/>
                      <a:gd name="T3" fmla="*/ 6 h 214"/>
                      <a:gd name="T4" fmla="*/ 170 w 188"/>
                      <a:gd name="T5" fmla="*/ 0 h 214"/>
                      <a:gd name="T6" fmla="*/ 182 w 188"/>
                      <a:gd name="T7" fmla="*/ 24 h 214"/>
                      <a:gd name="T8" fmla="*/ 188 w 188"/>
                      <a:gd name="T9" fmla="*/ 42 h 214"/>
                      <a:gd name="T10" fmla="*/ 178 w 188"/>
                      <a:gd name="T11" fmla="*/ 58 h 214"/>
                      <a:gd name="T12" fmla="*/ 170 w 188"/>
                      <a:gd name="T13" fmla="*/ 76 h 214"/>
                      <a:gd name="T14" fmla="*/ 162 w 188"/>
                      <a:gd name="T15" fmla="*/ 126 h 214"/>
                      <a:gd name="T16" fmla="*/ 144 w 188"/>
                      <a:gd name="T17" fmla="*/ 136 h 214"/>
                      <a:gd name="T18" fmla="*/ 120 w 188"/>
                      <a:gd name="T19" fmla="*/ 138 h 214"/>
                      <a:gd name="T20" fmla="*/ 112 w 188"/>
                      <a:gd name="T21" fmla="*/ 124 h 214"/>
                      <a:gd name="T22" fmla="*/ 102 w 188"/>
                      <a:gd name="T23" fmla="*/ 146 h 214"/>
                      <a:gd name="T24" fmla="*/ 90 w 188"/>
                      <a:gd name="T25" fmla="*/ 150 h 214"/>
                      <a:gd name="T26" fmla="*/ 80 w 188"/>
                      <a:gd name="T27" fmla="*/ 132 h 214"/>
                      <a:gd name="T28" fmla="*/ 58 w 188"/>
                      <a:gd name="T29" fmla="*/ 144 h 214"/>
                      <a:gd name="T30" fmla="*/ 76 w 188"/>
                      <a:gd name="T31" fmla="*/ 142 h 214"/>
                      <a:gd name="T32" fmla="*/ 78 w 188"/>
                      <a:gd name="T33" fmla="*/ 160 h 214"/>
                      <a:gd name="T34" fmla="*/ 58 w 188"/>
                      <a:gd name="T35" fmla="*/ 166 h 214"/>
                      <a:gd name="T36" fmla="*/ 34 w 188"/>
                      <a:gd name="T37" fmla="*/ 166 h 214"/>
                      <a:gd name="T38" fmla="*/ 36 w 188"/>
                      <a:gd name="T39" fmla="*/ 154 h 214"/>
                      <a:gd name="T40" fmla="*/ 46 w 188"/>
                      <a:gd name="T41" fmla="*/ 144 h 214"/>
                      <a:gd name="T42" fmla="*/ 34 w 188"/>
                      <a:gd name="T43" fmla="*/ 148 h 214"/>
                      <a:gd name="T44" fmla="*/ 26 w 188"/>
                      <a:gd name="T45" fmla="*/ 166 h 214"/>
                      <a:gd name="T46" fmla="*/ 30 w 188"/>
                      <a:gd name="T47" fmla="*/ 190 h 214"/>
                      <a:gd name="T48" fmla="*/ 14 w 188"/>
                      <a:gd name="T49" fmla="*/ 200 h 214"/>
                      <a:gd name="T50" fmla="*/ 0 w 188"/>
                      <a:gd name="T51" fmla="*/ 214 h 214"/>
                      <a:gd name="T52" fmla="*/ 8 w 188"/>
                      <a:gd name="T53" fmla="*/ 188 h 214"/>
                      <a:gd name="T54" fmla="*/ 0 w 188"/>
                      <a:gd name="T55" fmla="*/ 164 h 214"/>
                      <a:gd name="T56" fmla="*/ 14 w 188"/>
                      <a:gd name="T57" fmla="*/ 152 h 214"/>
                      <a:gd name="T58" fmla="*/ 32 w 188"/>
                      <a:gd name="T59" fmla="*/ 134 h 214"/>
                      <a:gd name="T60" fmla="*/ 44 w 188"/>
                      <a:gd name="T61" fmla="*/ 118 h 214"/>
                      <a:gd name="T62" fmla="*/ 72 w 188"/>
                      <a:gd name="T63" fmla="*/ 116 h 214"/>
                      <a:gd name="T64" fmla="*/ 84 w 188"/>
                      <a:gd name="T65" fmla="*/ 112 h 214"/>
                      <a:gd name="T66" fmla="*/ 114 w 188"/>
                      <a:gd name="T67" fmla="*/ 78 h 214"/>
                      <a:gd name="T68" fmla="*/ 120 w 188"/>
                      <a:gd name="T69" fmla="*/ 92 h 214"/>
                      <a:gd name="T70" fmla="*/ 132 w 188"/>
                      <a:gd name="T71" fmla="*/ 76 h 214"/>
                      <a:gd name="T72" fmla="*/ 150 w 188"/>
                      <a:gd name="T73" fmla="*/ 54 h 214"/>
                      <a:gd name="T74" fmla="*/ 154 w 188"/>
                      <a:gd name="T75" fmla="*/ 42 h 214"/>
                      <a:gd name="T76" fmla="*/ 148 w 188"/>
                      <a:gd name="T77" fmla="*/ 38 h 214"/>
                      <a:gd name="T78" fmla="*/ 152 w 188"/>
                      <a:gd name="T79" fmla="*/ 32 h 214"/>
                      <a:gd name="T80" fmla="*/ 158 w 188"/>
                      <a:gd name="T81" fmla="*/ 2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21" name="Freeform 93"/>
                  <p:cNvSpPr>
                    <a:spLocks/>
                  </p:cNvSpPr>
                  <p:nvPr/>
                </p:nvSpPr>
                <p:spPr bwMode="ltGray">
                  <a:xfrm>
                    <a:off x="4709" y="340"/>
                    <a:ext cx="6" cy="4"/>
                  </a:xfrm>
                  <a:custGeom>
                    <a:avLst/>
                    <a:gdLst>
                      <a:gd name="T0" fmla="*/ 0 w 13"/>
                      <a:gd name="T1" fmla="*/ 9 h 13"/>
                      <a:gd name="T2" fmla="*/ 4 w 13"/>
                      <a:gd name="T3" fmla="*/ 13 h 13"/>
                      <a:gd name="T4" fmla="*/ 0 w 13"/>
                      <a:gd name="T5" fmla="*/ 9 h 13"/>
                    </a:gdLst>
                    <a:ahLst/>
                    <a:cxnLst>
                      <a:cxn ang="0">
                        <a:pos x="T0" y="T1"/>
                      </a:cxn>
                      <a:cxn ang="0">
                        <a:pos x="T2" y="T3"/>
                      </a:cxn>
                      <a:cxn ang="0">
                        <a:pos x="T4" y="T5"/>
                      </a:cxn>
                    </a:cxnLst>
                    <a:rect l="0" t="0" r="r" b="b"/>
                    <a:pathLst>
                      <a:path w="13" h="13">
                        <a:moveTo>
                          <a:pt x="0" y="9"/>
                        </a:moveTo>
                        <a:cubicBezTo>
                          <a:pt x="6" y="0"/>
                          <a:pt x="13" y="7"/>
                          <a:pt x="4" y="13"/>
                        </a:cubicBezTo>
                        <a:cubicBezTo>
                          <a:pt x="0" y="6"/>
                          <a:pt x="0" y="5"/>
                          <a:pt x="0"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22" name="Freeform 94"/>
                  <p:cNvSpPr>
                    <a:spLocks/>
                  </p:cNvSpPr>
                  <p:nvPr/>
                </p:nvSpPr>
                <p:spPr bwMode="ltGray">
                  <a:xfrm>
                    <a:off x="4261" y="389"/>
                    <a:ext cx="347" cy="189"/>
                  </a:xfrm>
                  <a:custGeom>
                    <a:avLst/>
                    <a:gdLst>
                      <a:gd name="T0" fmla="*/ 812 w 812"/>
                      <a:gd name="T1" fmla="*/ 26 h 564"/>
                      <a:gd name="T2" fmla="*/ 778 w 812"/>
                      <a:gd name="T3" fmla="*/ 78 h 564"/>
                      <a:gd name="T4" fmla="*/ 748 w 812"/>
                      <a:gd name="T5" fmla="*/ 122 h 564"/>
                      <a:gd name="T6" fmla="*/ 722 w 812"/>
                      <a:gd name="T7" fmla="*/ 142 h 564"/>
                      <a:gd name="T8" fmla="*/ 634 w 812"/>
                      <a:gd name="T9" fmla="*/ 180 h 564"/>
                      <a:gd name="T10" fmla="*/ 632 w 812"/>
                      <a:gd name="T11" fmla="*/ 210 h 564"/>
                      <a:gd name="T12" fmla="*/ 604 w 812"/>
                      <a:gd name="T13" fmla="*/ 230 h 564"/>
                      <a:gd name="T14" fmla="*/ 620 w 812"/>
                      <a:gd name="T15" fmla="*/ 178 h 564"/>
                      <a:gd name="T16" fmla="*/ 576 w 812"/>
                      <a:gd name="T17" fmla="*/ 188 h 564"/>
                      <a:gd name="T18" fmla="*/ 556 w 812"/>
                      <a:gd name="T19" fmla="*/ 218 h 564"/>
                      <a:gd name="T20" fmla="*/ 596 w 812"/>
                      <a:gd name="T21" fmla="*/ 280 h 564"/>
                      <a:gd name="T22" fmla="*/ 594 w 812"/>
                      <a:gd name="T23" fmla="*/ 368 h 564"/>
                      <a:gd name="T24" fmla="*/ 542 w 812"/>
                      <a:gd name="T25" fmla="*/ 406 h 564"/>
                      <a:gd name="T26" fmla="*/ 522 w 812"/>
                      <a:gd name="T27" fmla="*/ 386 h 564"/>
                      <a:gd name="T28" fmla="*/ 482 w 812"/>
                      <a:gd name="T29" fmla="*/ 348 h 564"/>
                      <a:gd name="T30" fmla="*/ 462 w 812"/>
                      <a:gd name="T31" fmla="*/ 348 h 564"/>
                      <a:gd name="T32" fmla="*/ 450 w 812"/>
                      <a:gd name="T33" fmla="*/ 394 h 564"/>
                      <a:gd name="T34" fmla="*/ 500 w 812"/>
                      <a:gd name="T35" fmla="*/ 464 h 564"/>
                      <a:gd name="T36" fmla="*/ 510 w 812"/>
                      <a:gd name="T37" fmla="*/ 524 h 564"/>
                      <a:gd name="T38" fmla="*/ 526 w 812"/>
                      <a:gd name="T39" fmla="*/ 560 h 564"/>
                      <a:gd name="T40" fmla="*/ 492 w 812"/>
                      <a:gd name="T41" fmla="*/ 544 h 564"/>
                      <a:gd name="T42" fmla="*/ 470 w 812"/>
                      <a:gd name="T43" fmla="*/ 518 h 564"/>
                      <a:gd name="T44" fmla="*/ 422 w 812"/>
                      <a:gd name="T45" fmla="*/ 424 h 564"/>
                      <a:gd name="T46" fmla="*/ 426 w 812"/>
                      <a:gd name="T47" fmla="*/ 310 h 564"/>
                      <a:gd name="T48" fmla="*/ 422 w 812"/>
                      <a:gd name="T49" fmla="*/ 268 h 564"/>
                      <a:gd name="T50" fmla="*/ 412 w 812"/>
                      <a:gd name="T51" fmla="*/ 276 h 564"/>
                      <a:gd name="T52" fmla="*/ 386 w 812"/>
                      <a:gd name="T53" fmla="*/ 266 h 564"/>
                      <a:gd name="T54" fmla="*/ 360 w 812"/>
                      <a:gd name="T55" fmla="*/ 170 h 564"/>
                      <a:gd name="T56" fmla="*/ 330 w 812"/>
                      <a:gd name="T57" fmla="*/ 166 h 564"/>
                      <a:gd name="T58" fmla="*/ 288 w 812"/>
                      <a:gd name="T59" fmla="*/ 172 h 564"/>
                      <a:gd name="T60" fmla="*/ 242 w 812"/>
                      <a:gd name="T61" fmla="*/ 232 h 564"/>
                      <a:gd name="T62" fmla="*/ 196 w 812"/>
                      <a:gd name="T63" fmla="*/ 268 h 564"/>
                      <a:gd name="T64" fmla="*/ 184 w 812"/>
                      <a:gd name="T65" fmla="*/ 274 h 564"/>
                      <a:gd name="T66" fmla="*/ 160 w 812"/>
                      <a:gd name="T67" fmla="*/ 328 h 564"/>
                      <a:gd name="T68" fmla="*/ 152 w 812"/>
                      <a:gd name="T69" fmla="*/ 354 h 564"/>
                      <a:gd name="T70" fmla="*/ 128 w 812"/>
                      <a:gd name="T71" fmla="*/ 404 h 564"/>
                      <a:gd name="T72" fmla="*/ 94 w 812"/>
                      <a:gd name="T73" fmla="*/ 392 h 564"/>
                      <a:gd name="T74" fmla="*/ 66 w 812"/>
                      <a:gd name="T75" fmla="*/ 258 h 564"/>
                      <a:gd name="T76" fmla="*/ 72 w 812"/>
                      <a:gd name="T77" fmla="*/ 156 h 564"/>
                      <a:gd name="T78" fmla="*/ 44 w 812"/>
                      <a:gd name="T79" fmla="*/ 180 h 564"/>
                      <a:gd name="T80" fmla="*/ 20 w 812"/>
                      <a:gd name="T81" fmla="*/ 150 h 564"/>
                      <a:gd name="T82" fmla="*/ 24 w 812"/>
                      <a:gd name="T83" fmla="*/ 138 h 564"/>
                      <a:gd name="T84" fmla="*/ 0 w 812"/>
                      <a:gd name="T85" fmla="*/ 92 h 564"/>
                      <a:gd name="T86" fmla="*/ 798 w 812"/>
                      <a:gd name="T87" fmla="*/ 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23" name="Freeform 95"/>
                  <p:cNvSpPr>
                    <a:spLocks/>
                  </p:cNvSpPr>
                  <p:nvPr/>
                </p:nvSpPr>
                <p:spPr bwMode="ltGray">
                  <a:xfrm>
                    <a:off x="4322" y="519"/>
                    <a:ext cx="19" cy="29"/>
                  </a:xfrm>
                  <a:custGeom>
                    <a:avLst/>
                    <a:gdLst>
                      <a:gd name="T0" fmla="*/ 7 w 43"/>
                      <a:gd name="T1" fmla="*/ 11 h 85"/>
                      <a:gd name="T2" fmla="*/ 17 w 43"/>
                      <a:gd name="T3" fmla="*/ 3 h 85"/>
                      <a:gd name="T4" fmla="*/ 37 w 43"/>
                      <a:gd name="T5" fmla="*/ 33 h 85"/>
                      <a:gd name="T6" fmla="*/ 19 w 43"/>
                      <a:gd name="T7" fmla="*/ 85 h 85"/>
                      <a:gd name="T8" fmla="*/ 1 w 43"/>
                      <a:gd name="T9" fmla="*/ 69 h 85"/>
                      <a:gd name="T10" fmla="*/ 7 w 43"/>
                      <a:gd name="T11" fmla="*/ 11 h 85"/>
                    </a:gdLst>
                    <a:ahLst/>
                    <a:cxnLst>
                      <a:cxn ang="0">
                        <a:pos x="T0" y="T1"/>
                      </a:cxn>
                      <a:cxn ang="0">
                        <a:pos x="T2" y="T3"/>
                      </a:cxn>
                      <a:cxn ang="0">
                        <a:pos x="T4" y="T5"/>
                      </a:cxn>
                      <a:cxn ang="0">
                        <a:pos x="T6" y="T7"/>
                      </a:cxn>
                      <a:cxn ang="0">
                        <a:pos x="T8" y="T9"/>
                      </a:cxn>
                      <a:cxn ang="0">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24" name="Freeform 96"/>
                  <p:cNvSpPr>
                    <a:spLocks/>
                  </p:cNvSpPr>
                  <p:nvPr/>
                </p:nvSpPr>
                <p:spPr bwMode="ltGray">
                  <a:xfrm>
                    <a:off x="4588" y="421"/>
                    <a:ext cx="18" cy="24"/>
                  </a:xfrm>
                  <a:custGeom>
                    <a:avLst/>
                    <a:gdLst>
                      <a:gd name="T0" fmla="*/ 13 w 44"/>
                      <a:gd name="T1" fmla="*/ 28 h 74"/>
                      <a:gd name="T2" fmla="*/ 29 w 44"/>
                      <a:gd name="T3" fmla="*/ 2 h 74"/>
                      <a:gd name="T4" fmla="*/ 43 w 44"/>
                      <a:gd name="T5" fmla="*/ 4 h 74"/>
                      <a:gd name="T6" fmla="*/ 39 w 44"/>
                      <a:gd name="T7" fmla="*/ 26 h 74"/>
                      <a:gd name="T8" fmla="*/ 13 w 44"/>
                      <a:gd name="T9" fmla="*/ 74 h 74"/>
                      <a:gd name="T10" fmla="*/ 7 w 44"/>
                      <a:gd name="T11" fmla="*/ 60 h 74"/>
                      <a:gd name="T12" fmla="*/ 3 w 44"/>
                      <a:gd name="T13" fmla="*/ 36 h 74"/>
                      <a:gd name="T14" fmla="*/ 13 w 44"/>
                      <a:gd name="T15" fmla="*/ 28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25" name="Freeform 97"/>
                  <p:cNvSpPr>
                    <a:spLocks/>
                  </p:cNvSpPr>
                  <p:nvPr/>
                </p:nvSpPr>
                <p:spPr bwMode="ltGray">
                  <a:xfrm>
                    <a:off x="4639" y="409"/>
                    <a:ext cx="9" cy="10"/>
                  </a:xfrm>
                  <a:custGeom>
                    <a:avLst/>
                    <a:gdLst>
                      <a:gd name="T0" fmla="*/ 7 w 20"/>
                      <a:gd name="T1" fmla="*/ 16 h 30"/>
                      <a:gd name="T2" fmla="*/ 5 w 20"/>
                      <a:gd name="T3" fmla="*/ 30 h 30"/>
                      <a:gd name="T4" fmla="*/ 7 w 20"/>
                      <a:gd name="T5" fmla="*/ 16 h 30"/>
                    </a:gdLst>
                    <a:ahLst/>
                    <a:cxnLst>
                      <a:cxn ang="0">
                        <a:pos x="T0" y="T1"/>
                      </a:cxn>
                      <a:cxn ang="0">
                        <a:pos x="T2" y="T3"/>
                      </a:cxn>
                      <a:cxn ang="0">
                        <a:pos x="T4" y="T5"/>
                      </a:cxn>
                    </a:cxnLst>
                    <a:rect l="0" t="0" r="r" b="b"/>
                    <a:pathLst>
                      <a:path w="20" h="30">
                        <a:moveTo>
                          <a:pt x="7" y="16"/>
                        </a:moveTo>
                        <a:cubicBezTo>
                          <a:pt x="18" y="0"/>
                          <a:pt x="20" y="20"/>
                          <a:pt x="5" y="30"/>
                        </a:cubicBezTo>
                        <a:cubicBezTo>
                          <a:pt x="0" y="23"/>
                          <a:pt x="1" y="22"/>
                          <a:pt x="7"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26" name="Freeform 98"/>
                  <p:cNvSpPr>
                    <a:spLocks/>
                  </p:cNvSpPr>
                  <p:nvPr/>
                </p:nvSpPr>
                <p:spPr bwMode="ltGray">
                  <a:xfrm>
                    <a:off x="3709" y="315"/>
                    <a:ext cx="433" cy="354"/>
                  </a:xfrm>
                  <a:custGeom>
                    <a:avLst/>
                    <a:gdLst>
                      <a:gd name="T0" fmla="*/ 481 w 682"/>
                      <a:gd name="T1" fmla="*/ 464 h 557"/>
                      <a:gd name="T2" fmla="*/ 486 w 682"/>
                      <a:gd name="T3" fmla="*/ 451 h 557"/>
                      <a:gd name="T4" fmla="*/ 500 w 682"/>
                      <a:gd name="T5" fmla="*/ 413 h 557"/>
                      <a:gd name="T6" fmla="*/ 309 w 682"/>
                      <a:gd name="T7" fmla="*/ 287 h 557"/>
                      <a:gd name="T8" fmla="*/ 282 w 682"/>
                      <a:gd name="T9" fmla="*/ 346 h 557"/>
                      <a:gd name="T10" fmla="*/ 303 w 682"/>
                      <a:gd name="T11" fmla="*/ 556 h 557"/>
                      <a:gd name="T12" fmla="*/ 282 w 682"/>
                      <a:gd name="T13" fmla="*/ 494 h 557"/>
                      <a:gd name="T14" fmla="*/ 242 w 682"/>
                      <a:gd name="T15" fmla="*/ 439 h 557"/>
                      <a:gd name="T16" fmla="*/ 245 w 682"/>
                      <a:gd name="T17" fmla="*/ 413 h 557"/>
                      <a:gd name="T18" fmla="*/ 247 w 682"/>
                      <a:gd name="T19" fmla="*/ 394 h 557"/>
                      <a:gd name="T20" fmla="*/ 220 w 682"/>
                      <a:gd name="T21" fmla="*/ 375 h 557"/>
                      <a:gd name="T22" fmla="*/ 194 w 682"/>
                      <a:gd name="T23" fmla="*/ 346 h 557"/>
                      <a:gd name="T24" fmla="*/ 148 w 682"/>
                      <a:gd name="T25" fmla="*/ 354 h 557"/>
                      <a:gd name="T26" fmla="*/ 126 w 682"/>
                      <a:gd name="T27" fmla="*/ 365 h 557"/>
                      <a:gd name="T28" fmla="*/ 78 w 682"/>
                      <a:gd name="T29" fmla="*/ 365 h 557"/>
                      <a:gd name="T30" fmla="*/ 22 w 682"/>
                      <a:gd name="T31" fmla="*/ 312 h 557"/>
                      <a:gd name="T32" fmla="*/ 11 w 682"/>
                      <a:gd name="T33" fmla="*/ 295 h 557"/>
                      <a:gd name="T34" fmla="*/ 0 w 682"/>
                      <a:gd name="T35" fmla="*/ 264 h 557"/>
                      <a:gd name="T36" fmla="*/ 24 w 682"/>
                      <a:gd name="T37" fmla="*/ 213 h 557"/>
                      <a:gd name="T38" fmla="*/ 32 w 682"/>
                      <a:gd name="T39" fmla="*/ 181 h 557"/>
                      <a:gd name="T40" fmla="*/ 51 w 682"/>
                      <a:gd name="T41" fmla="*/ 143 h 557"/>
                      <a:gd name="T42" fmla="*/ 81 w 682"/>
                      <a:gd name="T43" fmla="*/ 116 h 557"/>
                      <a:gd name="T44" fmla="*/ 167 w 682"/>
                      <a:gd name="T45" fmla="*/ 67 h 557"/>
                      <a:gd name="T46" fmla="*/ 220 w 682"/>
                      <a:gd name="T47" fmla="*/ 30 h 557"/>
                      <a:gd name="T48" fmla="*/ 258 w 682"/>
                      <a:gd name="T49" fmla="*/ 6 h 557"/>
                      <a:gd name="T50" fmla="*/ 363 w 682"/>
                      <a:gd name="T51" fmla="*/ 2 h 557"/>
                      <a:gd name="T52" fmla="*/ 398 w 682"/>
                      <a:gd name="T53" fmla="*/ 0 h 557"/>
                      <a:gd name="T54" fmla="*/ 384 w 682"/>
                      <a:gd name="T55" fmla="*/ 34 h 557"/>
                      <a:gd name="T56" fmla="*/ 443 w 682"/>
                      <a:gd name="T57" fmla="*/ 84 h 557"/>
                      <a:gd name="T58" fmla="*/ 497 w 682"/>
                      <a:gd name="T59" fmla="*/ 74 h 557"/>
                      <a:gd name="T60" fmla="*/ 529 w 682"/>
                      <a:gd name="T61" fmla="*/ 82 h 557"/>
                      <a:gd name="T62" fmla="*/ 559 w 682"/>
                      <a:gd name="T63" fmla="*/ 97 h 557"/>
                      <a:gd name="T64" fmla="*/ 572 w 682"/>
                      <a:gd name="T65" fmla="*/ 188 h 557"/>
                      <a:gd name="T66" fmla="*/ 572 w 682"/>
                      <a:gd name="T67" fmla="*/ 240 h 557"/>
                      <a:gd name="T68" fmla="*/ 599 w 682"/>
                      <a:gd name="T69" fmla="*/ 283 h 557"/>
                      <a:gd name="T70" fmla="*/ 645 w 682"/>
                      <a:gd name="T71" fmla="*/ 300 h 557"/>
                      <a:gd name="T72" fmla="*/ 680 w 682"/>
                      <a:gd name="T73" fmla="*/ 295 h 557"/>
                      <a:gd name="T74" fmla="*/ 664 w 682"/>
                      <a:gd name="T75" fmla="*/ 340 h 557"/>
                      <a:gd name="T76" fmla="*/ 599 w 682"/>
                      <a:gd name="T77" fmla="*/ 407 h 557"/>
                      <a:gd name="T78" fmla="*/ 548 w 682"/>
                      <a:gd name="T79" fmla="*/ 485 h 557"/>
                      <a:gd name="T80" fmla="*/ 556 w 682"/>
                      <a:gd name="T81" fmla="*/ 508 h 557"/>
                      <a:gd name="T82" fmla="*/ 435 w 682"/>
                      <a:gd name="T83" fmla="*/ 55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27" name="Freeform 99"/>
                  <p:cNvSpPr>
                    <a:spLocks/>
                  </p:cNvSpPr>
                  <p:nvPr/>
                </p:nvSpPr>
                <p:spPr bwMode="ltGray">
                  <a:xfrm>
                    <a:off x="3877" y="448"/>
                    <a:ext cx="163" cy="221"/>
                  </a:xfrm>
                  <a:custGeom>
                    <a:avLst/>
                    <a:gdLst>
                      <a:gd name="T0" fmla="*/ 243 w 257"/>
                      <a:gd name="T1" fmla="*/ 347 h 347"/>
                      <a:gd name="T2" fmla="*/ 233 w 257"/>
                      <a:gd name="T3" fmla="*/ 301 h 347"/>
                      <a:gd name="T4" fmla="*/ 217 w 257"/>
                      <a:gd name="T5" fmla="*/ 288 h 347"/>
                      <a:gd name="T6" fmla="*/ 215 w 257"/>
                      <a:gd name="T7" fmla="*/ 269 h 347"/>
                      <a:gd name="T8" fmla="*/ 209 w 257"/>
                      <a:gd name="T9" fmla="*/ 254 h 347"/>
                      <a:gd name="T10" fmla="*/ 209 w 257"/>
                      <a:gd name="T11" fmla="*/ 229 h 347"/>
                      <a:gd name="T12" fmla="*/ 207 w 257"/>
                      <a:gd name="T13" fmla="*/ 214 h 347"/>
                      <a:gd name="T14" fmla="*/ 228 w 257"/>
                      <a:gd name="T15" fmla="*/ 202 h 347"/>
                      <a:gd name="T16" fmla="*/ 257 w 257"/>
                      <a:gd name="T17" fmla="*/ 197 h 347"/>
                      <a:gd name="T18" fmla="*/ 257 w 257"/>
                      <a:gd name="T19" fmla="*/ 136 h 347"/>
                      <a:gd name="T20" fmla="*/ 54 w 257"/>
                      <a:gd name="T21" fmla="*/ 96 h 347"/>
                      <a:gd name="T22" fmla="*/ 32 w 257"/>
                      <a:gd name="T23" fmla="*/ 98 h 347"/>
                      <a:gd name="T24" fmla="*/ 16 w 257"/>
                      <a:gd name="T25" fmla="*/ 102 h 347"/>
                      <a:gd name="T26" fmla="*/ 0 w 257"/>
                      <a:gd name="T27" fmla="*/ 149 h 347"/>
                      <a:gd name="T28" fmla="*/ 93 w 257"/>
                      <a:gd name="T29" fmla="*/ 346 h 347"/>
                      <a:gd name="T30" fmla="*/ 243 w 257"/>
                      <a:gd name="T31"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28" name="Freeform 100"/>
                  <p:cNvSpPr>
                    <a:spLocks/>
                  </p:cNvSpPr>
                  <p:nvPr/>
                </p:nvSpPr>
                <p:spPr bwMode="ltGray">
                  <a:xfrm>
                    <a:off x="4164" y="611"/>
                    <a:ext cx="7" cy="12"/>
                  </a:xfrm>
                  <a:custGeom>
                    <a:avLst/>
                    <a:gdLst>
                      <a:gd name="T0" fmla="*/ 7 w 19"/>
                      <a:gd name="T1" fmla="*/ 25 h 37"/>
                      <a:gd name="T2" fmla="*/ 19 w 19"/>
                      <a:gd name="T3" fmla="*/ 21 h 37"/>
                      <a:gd name="T4" fmla="*/ 7 w 19"/>
                      <a:gd name="T5" fmla="*/ 25 h 37"/>
                    </a:gdLst>
                    <a:ahLst/>
                    <a:cxnLst>
                      <a:cxn ang="0">
                        <a:pos x="T0" y="T1"/>
                      </a:cxn>
                      <a:cxn ang="0">
                        <a:pos x="T2" y="T3"/>
                      </a:cxn>
                      <a:cxn ang="0">
                        <a:pos x="T4" y="T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29" name="Freeform 101"/>
                  <p:cNvSpPr>
                    <a:spLocks/>
                  </p:cNvSpPr>
                  <p:nvPr/>
                </p:nvSpPr>
                <p:spPr bwMode="ltGray">
                  <a:xfrm>
                    <a:off x="4155" y="497"/>
                    <a:ext cx="9" cy="7"/>
                  </a:xfrm>
                  <a:custGeom>
                    <a:avLst/>
                    <a:gdLst>
                      <a:gd name="T0" fmla="*/ 12 w 22"/>
                      <a:gd name="T1" fmla="*/ 12 h 20"/>
                      <a:gd name="T2" fmla="*/ 16 w 22"/>
                      <a:gd name="T3" fmla="*/ 0 h 20"/>
                      <a:gd name="T4" fmla="*/ 20 w 22"/>
                      <a:gd name="T5" fmla="*/ 12 h 20"/>
                      <a:gd name="T6" fmla="*/ 8 w 22"/>
                      <a:gd name="T7" fmla="*/ 20 h 20"/>
                      <a:gd name="T8" fmla="*/ 12 w 22"/>
                      <a:gd name="T9" fmla="*/ 12 h 20"/>
                    </a:gdLst>
                    <a:ahLst/>
                    <a:cxnLst>
                      <a:cxn ang="0">
                        <a:pos x="T0" y="T1"/>
                      </a:cxn>
                      <a:cxn ang="0">
                        <a:pos x="T2" y="T3"/>
                      </a:cxn>
                      <a:cxn ang="0">
                        <a:pos x="T4" y="T5"/>
                      </a:cxn>
                      <a:cxn ang="0">
                        <a:pos x="T6" y="T7"/>
                      </a:cxn>
                      <a:cxn ang="0">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0" name="Freeform 102"/>
                  <p:cNvSpPr>
                    <a:spLocks/>
                  </p:cNvSpPr>
                  <p:nvPr/>
                </p:nvSpPr>
                <p:spPr bwMode="ltGray">
                  <a:xfrm>
                    <a:off x="3760" y="357"/>
                    <a:ext cx="25" cy="10"/>
                  </a:xfrm>
                  <a:custGeom>
                    <a:avLst/>
                    <a:gdLst>
                      <a:gd name="T0" fmla="*/ 24 w 57"/>
                      <a:gd name="T1" fmla="*/ 18 h 30"/>
                      <a:gd name="T2" fmla="*/ 32 w 57"/>
                      <a:gd name="T3" fmla="*/ 6 h 30"/>
                      <a:gd name="T4" fmla="*/ 36 w 57"/>
                      <a:gd name="T5" fmla="*/ 30 h 30"/>
                      <a:gd name="T6" fmla="*/ 24 w 57"/>
                      <a:gd name="T7" fmla="*/ 18 h 30"/>
                    </a:gdLst>
                    <a:ahLst/>
                    <a:cxnLst>
                      <a:cxn ang="0">
                        <a:pos x="T0" y="T1"/>
                      </a:cxn>
                      <a:cxn ang="0">
                        <a:pos x="T2" y="T3"/>
                      </a:cxn>
                      <a:cxn ang="0">
                        <a:pos x="T4" y="T5"/>
                      </a:cxn>
                      <a:cxn ang="0">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1" name="Freeform 103"/>
                  <p:cNvSpPr>
                    <a:spLocks/>
                  </p:cNvSpPr>
                  <p:nvPr/>
                </p:nvSpPr>
                <p:spPr bwMode="ltGray">
                  <a:xfrm>
                    <a:off x="4062" y="265"/>
                    <a:ext cx="295" cy="233"/>
                  </a:xfrm>
                  <a:custGeom>
                    <a:avLst/>
                    <a:gdLst>
                      <a:gd name="T0" fmla="*/ 473 w 693"/>
                      <a:gd name="T1" fmla="*/ 464 h 696"/>
                      <a:gd name="T2" fmla="*/ 393 w 693"/>
                      <a:gd name="T3" fmla="*/ 452 h 696"/>
                      <a:gd name="T4" fmla="*/ 325 w 693"/>
                      <a:gd name="T5" fmla="*/ 412 h 696"/>
                      <a:gd name="T6" fmla="*/ 265 w 693"/>
                      <a:gd name="T7" fmla="*/ 400 h 696"/>
                      <a:gd name="T8" fmla="*/ 237 w 693"/>
                      <a:gd name="T9" fmla="*/ 416 h 696"/>
                      <a:gd name="T10" fmla="*/ 261 w 693"/>
                      <a:gd name="T11" fmla="*/ 428 h 696"/>
                      <a:gd name="T12" fmla="*/ 293 w 693"/>
                      <a:gd name="T13" fmla="*/ 468 h 696"/>
                      <a:gd name="T14" fmla="*/ 321 w 693"/>
                      <a:gd name="T15" fmla="*/ 476 h 696"/>
                      <a:gd name="T16" fmla="*/ 333 w 693"/>
                      <a:gd name="T17" fmla="*/ 536 h 696"/>
                      <a:gd name="T18" fmla="*/ 313 w 693"/>
                      <a:gd name="T19" fmla="*/ 552 h 696"/>
                      <a:gd name="T20" fmla="*/ 261 w 693"/>
                      <a:gd name="T21" fmla="*/ 616 h 696"/>
                      <a:gd name="T22" fmla="*/ 225 w 693"/>
                      <a:gd name="T23" fmla="*/ 628 h 696"/>
                      <a:gd name="T24" fmla="*/ 97 w 693"/>
                      <a:gd name="T25" fmla="*/ 696 h 696"/>
                      <a:gd name="T26" fmla="*/ 77 w 693"/>
                      <a:gd name="T27" fmla="*/ 616 h 696"/>
                      <a:gd name="T28" fmla="*/ 45 w 693"/>
                      <a:gd name="T29" fmla="*/ 524 h 696"/>
                      <a:gd name="T30" fmla="*/ 33 w 693"/>
                      <a:gd name="T31" fmla="*/ 448 h 696"/>
                      <a:gd name="T32" fmla="*/ 53 w 693"/>
                      <a:gd name="T33" fmla="*/ 344 h 696"/>
                      <a:gd name="T34" fmla="*/ 17 w 693"/>
                      <a:gd name="T35" fmla="*/ 392 h 696"/>
                      <a:gd name="T36" fmla="*/ 81 w 693"/>
                      <a:gd name="T37" fmla="*/ 280 h 696"/>
                      <a:gd name="T38" fmla="*/ 113 w 693"/>
                      <a:gd name="T39" fmla="*/ 204 h 696"/>
                      <a:gd name="T40" fmla="*/ 37 w 693"/>
                      <a:gd name="T41" fmla="*/ 204 h 696"/>
                      <a:gd name="T42" fmla="*/ 1 w 693"/>
                      <a:gd name="T43" fmla="*/ 196 h 696"/>
                      <a:gd name="T44" fmla="*/ 25 w 693"/>
                      <a:gd name="T45" fmla="*/ 140 h 696"/>
                      <a:gd name="T46" fmla="*/ 97 w 693"/>
                      <a:gd name="T47" fmla="*/ 112 h 696"/>
                      <a:gd name="T48" fmla="*/ 221 w 693"/>
                      <a:gd name="T49" fmla="*/ 124 h 696"/>
                      <a:gd name="T50" fmla="*/ 229 w 693"/>
                      <a:gd name="T51" fmla="*/ 64 h 696"/>
                      <a:gd name="T52" fmla="*/ 261 w 693"/>
                      <a:gd name="T53" fmla="*/ 0 h 696"/>
                      <a:gd name="T54" fmla="*/ 357 w 693"/>
                      <a:gd name="T55" fmla="*/ 44 h 696"/>
                      <a:gd name="T56" fmla="*/ 329 w 693"/>
                      <a:gd name="T57" fmla="*/ 88 h 696"/>
                      <a:gd name="T58" fmla="*/ 301 w 693"/>
                      <a:gd name="T59" fmla="*/ 176 h 696"/>
                      <a:gd name="T60" fmla="*/ 361 w 693"/>
                      <a:gd name="T61" fmla="*/ 192 h 696"/>
                      <a:gd name="T62" fmla="*/ 373 w 693"/>
                      <a:gd name="T63" fmla="*/ 136 h 696"/>
                      <a:gd name="T64" fmla="*/ 417 w 693"/>
                      <a:gd name="T65" fmla="*/ 92 h 696"/>
                      <a:gd name="T66" fmla="*/ 497 w 693"/>
                      <a:gd name="T67" fmla="*/ 88 h 696"/>
                      <a:gd name="T68" fmla="*/ 529 w 693"/>
                      <a:gd name="T69" fmla="*/ 52 h 696"/>
                      <a:gd name="T70" fmla="*/ 541 w 693"/>
                      <a:gd name="T71" fmla="*/ 46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2" name="Freeform 104"/>
                  <p:cNvSpPr>
                    <a:spLocks/>
                  </p:cNvSpPr>
                  <p:nvPr/>
                </p:nvSpPr>
                <p:spPr bwMode="ltGray">
                  <a:xfrm>
                    <a:off x="3861" y="247"/>
                    <a:ext cx="591" cy="95"/>
                  </a:xfrm>
                  <a:custGeom>
                    <a:avLst/>
                    <a:gdLst>
                      <a:gd name="T0" fmla="*/ 825 w 931"/>
                      <a:gd name="T1" fmla="*/ 0 h 149"/>
                      <a:gd name="T2" fmla="*/ 143 w 931"/>
                      <a:gd name="T3" fmla="*/ 29 h 149"/>
                      <a:gd name="T4" fmla="*/ 91 w 931"/>
                      <a:gd name="T5" fmla="*/ 42 h 149"/>
                      <a:gd name="T6" fmla="*/ 62 w 931"/>
                      <a:gd name="T7" fmla="*/ 42 h 149"/>
                      <a:gd name="T8" fmla="*/ 22 w 931"/>
                      <a:gd name="T9" fmla="*/ 77 h 149"/>
                      <a:gd name="T10" fmla="*/ 0 w 931"/>
                      <a:gd name="T11" fmla="*/ 105 h 149"/>
                      <a:gd name="T12" fmla="*/ 59 w 931"/>
                      <a:gd name="T13" fmla="*/ 115 h 149"/>
                      <a:gd name="T14" fmla="*/ 97 w 931"/>
                      <a:gd name="T15" fmla="*/ 96 h 149"/>
                      <a:gd name="T16" fmla="*/ 108 w 931"/>
                      <a:gd name="T17" fmla="*/ 84 h 149"/>
                      <a:gd name="T18" fmla="*/ 167 w 931"/>
                      <a:gd name="T19" fmla="*/ 52 h 149"/>
                      <a:gd name="T20" fmla="*/ 215 w 931"/>
                      <a:gd name="T21" fmla="*/ 46 h 149"/>
                      <a:gd name="T22" fmla="*/ 237 w 931"/>
                      <a:gd name="T23" fmla="*/ 94 h 149"/>
                      <a:gd name="T24" fmla="*/ 188 w 931"/>
                      <a:gd name="T25" fmla="*/ 109 h 149"/>
                      <a:gd name="T26" fmla="*/ 231 w 931"/>
                      <a:gd name="T27" fmla="*/ 113 h 149"/>
                      <a:gd name="T28" fmla="*/ 250 w 931"/>
                      <a:gd name="T29" fmla="*/ 90 h 149"/>
                      <a:gd name="T30" fmla="*/ 266 w 931"/>
                      <a:gd name="T31" fmla="*/ 92 h 149"/>
                      <a:gd name="T32" fmla="*/ 253 w 931"/>
                      <a:gd name="T33" fmla="*/ 54 h 149"/>
                      <a:gd name="T34" fmla="*/ 266 w 931"/>
                      <a:gd name="T35" fmla="*/ 44 h 149"/>
                      <a:gd name="T36" fmla="*/ 277 w 931"/>
                      <a:gd name="T37" fmla="*/ 88 h 149"/>
                      <a:gd name="T38" fmla="*/ 266 w 931"/>
                      <a:gd name="T39" fmla="*/ 113 h 149"/>
                      <a:gd name="T40" fmla="*/ 296 w 931"/>
                      <a:gd name="T41" fmla="*/ 130 h 149"/>
                      <a:gd name="T42" fmla="*/ 299 w 931"/>
                      <a:gd name="T43" fmla="*/ 92 h 149"/>
                      <a:gd name="T44" fmla="*/ 331 w 931"/>
                      <a:gd name="T45" fmla="*/ 103 h 149"/>
                      <a:gd name="T46" fmla="*/ 382 w 931"/>
                      <a:gd name="T47" fmla="*/ 73 h 149"/>
                      <a:gd name="T48" fmla="*/ 409 w 931"/>
                      <a:gd name="T49" fmla="*/ 50 h 149"/>
                      <a:gd name="T50" fmla="*/ 439 w 931"/>
                      <a:gd name="T51" fmla="*/ 56 h 149"/>
                      <a:gd name="T52" fmla="*/ 455 w 931"/>
                      <a:gd name="T53" fmla="*/ 50 h 149"/>
                      <a:gd name="T54" fmla="*/ 431 w 931"/>
                      <a:gd name="T55" fmla="*/ 44 h 149"/>
                      <a:gd name="T56" fmla="*/ 474 w 931"/>
                      <a:gd name="T57" fmla="*/ 35 h 149"/>
                      <a:gd name="T58" fmla="*/ 544 w 931"/>
                      <a:gd name="T59" fmla="*/ 54 h 149"/>
                      <a:gd name="T60" fmla="*/ 581 w 931"/>
                      <a:gd name="T61" fmla="*/ 42 h 149"/>
                      <a:gd name="T62" fmla="*/ 584 w 931"/>
                      <a:gd name="T63" fmla="*/ 63 h 149"/>
                      <a:gd name="T64" fmla="*/ 568 w 931"/>
                      <a:gd name="T65" fmla="*/ 101 h 149"/>
                      <a:gd name="T66" fmla="*/ 611 w 931"/>
                      <a:gd name="T67" fmla="*/ 88 h 149"/>
                      <a:gd name="T68" fmla="*/ 624 w 931"/>
                      <a:gd name="T69" fmla="*/ 80 h 149"/>
                      <a:gd name="T70" fmla="*/ 648 w 931"/>
                      <a:gd name="T71" fmla="*/ 61 h 149"/>
                      <a:gd name="T72" fmla="*/ 794 w 931"/>
                      <a:gd name="T73" fmla="*/ 8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3" name="Freeform 105"/>
                  <p:cNvSpPr>
                    <a:spLocks/>
                  </p:cNvSpPr>
                  <p:nvPr/>
                </p:nvSpPr>
                <p:spPr bwMode="ltGray">
                  <a:xfrm>
                    <a:off x="3981" y="282"/>
                    <a:ext cx="13" cy="10"/>
                  </a:xfrm>
                  <a:custGeom>
                    <a:avLst/>
                    <a:gdLst>
                      <a:gd name="T0" fmla="*/ 3 w 31"/>
                      <a:gd name="T1" fmla="*/ 28 h 30"/>
                      <a:gd name="T2" fmla="*/ 31 w 31"/>
                      <a:gd name="T3" fmla="*/ 0 h 30"/>
                      <a:gd name="T4" fmla="*/ 19 w 31"/>
                      <a:gd name="T5" fmla="*/ 24 h 30"/>
                      <a:gd name="T6" fmla="*/ 3 w 31"/>
                      <a:gd name="T7" fmla="*/ 28 h 30"/>
                    </a:gdLst>
                    <a:ahLst/>
                    <a:cxnLst>
                      <a:cxn ang="0">
                        <a:pos x="T0" y="T1"/>
                      </a:cxn>
                      <a:cxn ang="0">
                        <a:pos x="T2" y="T3"/>
                      </a:cxn>
                      <a:cxn ang="0">
                        <a:pos x="T4" y="T5"/>
                      </a:cxn>
                      <a:cxn ang="0">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4" name="Freeform 106"/>
                  <p:cNvSpPr>
                    <a:spLocks/>
                  </p:cNvSpPr>
                  <p:nvPr/>
                </p:nvSpPr>
                <p:spPr bwMode="ltGray">
                  <a:xfrm>
                    <a:off x="3966" y="296"/>
                    <a:ext cx="19" cy="11"/>
                  </a:xfrm>
                  <a:custGeom>
                    <a:avLst/>
                    <a:gdLst>
                      <a:gd name="T0" fmla="*/ 6 w 44"/>
                      <a:gd name="T1" fmla="*/ 32 h 32"/>
                      <a:gd name="T2" fmla="*/ 22 w 44"/>
                      <a:gd name="T3" fmla="*/ 0 h 32"/>
                      <a:gd name="T4" fmla="*/ 38 w 44"/>
                      <a:gd name="T5" fmla="*/ 4 h 32"/>
                      <a:gd name="T6" fmla="*/ 6 w 44"/>
                      <a:gd name="T7" fmla="*/ 32 h 32"/>
                    </a:gdLst>
                    <a:ahLst/>
                    <a:cxnLst>
                      <a:cxn ang="0">
                        <a:pos x="T0" y="T1"/>
                      </a:cxn>
                      <a:cxn ang="0">
                        <a:pos x="T2" y="T3"/>
                      </a:cxn>
                      <a:cxn ang="0">
                        <a:pos x="T4" y="T5"/>
                      </a:cxn>
                      <a:cxn ang="0">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5" name="Freeform 107"/>
                  <p:cNvSpPr>
                    <a:spLocks/>
                  </p:cNvSpPr>
                  <p:nvPr/>
                </p:nvSpPr>
                <p:spPr bwMode="ltGray">
                  <a:xfrm>
                    <a:off x="4028" y="337"/>
                    <a:ext cx="32" cy="6"/>
                  </a:xfrm>
                  <a:custGeom>
                    <a:avLst/>
                    <a:gdLst>
                      <a:gd name="T0" fmla="*/ 37 w 76"/>
                      <a:gd name="T1" fmla="*/ 18 h 18"/>
                      <a:gd name="T2" fmla="*/ 25 w 76"/>
                      <a:gd name="T3" fmla="*/ 2 h 18"/>
                      <a:gd name="T4" fmla="*/ 37 w 76"/>
                      <a:gd name="T5" fmla="*/ 18 h 18"/>
                    </a:gdLst>
                    <a:ahLst/>
                    <a:cxnLst>
                      <a:cxn ang="0">
                        <a:pos x="T0" y="T1"/>
                      </a:cxn>
                      <a:cxn ang="0">
                        <a:pos x="T2" y="T3"/>
                      </a:cxn>
                      <a:cxn ang="0">
                        <a:pos x="T4" y="T5"/>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6" name="Freeform 108"/>
                  <p:cNvSpPr>
                    <a:spLocks/>
                  </p:cNvSpPr>
                  <p:nvPr/>
                </p:nvSpPr>
                <p:spPr bwMode="ltGray">
                  <a:xfrm>
                    <a:off x="4083" y="336"/>
                    <a:ext cx="18" cy="15"/>
                  </a:xfrm>
                  <a:custGeom>
                    <a:avLst/>
                    <a:gdLst>
                      <a:gd name="T0" fmla="*/ 0 w 42"/>
                      <a:gd name="T1" fmla="*/ 21 h 44"/>
                      <a:gd name="T2" fmla="*/ 12 w 42"/>
                      <a:gd name="T3" fmla="*/ 9 h 44"/>
                      <a:gd name="T4" fmla="*/ 0 w 42"/>
                      <a:gd name="T5" fmla="*/ 21 h 44"/>
                    </a:gdLst>
                    <a:ahLst/>
                    <a:cxnLst>
                      <a:cxn ang="0">
                        <a:pos x="T0" y="T1"/>
                      </a:cxn>
                      <a:cxn ang="0">
                        <a:pos x="T2" y="T3"/>
                      </a:cxn>
                      <a:cxn ang="0">
                        <a:pos x="T4" y="T5"/>
                      </a:cxn>
                    </a:cxnLst>
                    <a:rect l="0" t="0" r="r" b="b"/>
                    <a:pathLst>
                      <a:path w="42" h="44">
                        <a:moveTo>
                          <a:pt x="0" y="21"/>
                        </a:moveTo>
                        <a:cubicBezTo>
                          <a:pt x="4" y="17"/>
                          <a:pt x="7" y="11"/>
                          <a:pt x="12" y="9"/>
                        </a:cubicBezTo>
                        <a:cubicBezTo>
                          <a:pt x="42" y="0"/>
                          <a:pt x="23" y="44"/>
                          <a:pt x="0" y="2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7" name="Freeform 109"/>
                  <p:cNvSpPr>
                    <a:spLocks/>
                  </p:cNvSpPr>
                  <p:nvPr/>
                </p:nvSpPr>
                <p:spPr bwMode="ltGray">
                  <a:xfrm>
                    <a:off x="3936" y="295"/>
                    <a:ext cx="14" cy="10"/>
                  </a:xfrm>
                  <a:custGeom>
                    <a:avLst/>
                    <a:gdLst>
                      <a:gd name="T0" fmla="*/ 7 w 31"/>
                      <a:gd name="T1" fmla="*/ 22 h 30"/>
                      <a:gd name="T2" fmla="*/ 31 w 31"/>
                      <a:gd name="T3" fmla="*/ 10 h 30"/>
                      <a:gd name="T4" fmla="*/ 7 w 31"/>
                      <a:gd name="T5" fmla="*/ 22 h 30"/>
                    </a:gdLst>
                    <a:ahLst/>
                    <a:cxnLst>
                      <a:cxn ang="0">
                        <a:pos x="T0" y="T1"/>
                      </a:cxn>
                      <a:cxn ang="0">
                        <a:pos x="T2" y="T3"/>
                      </a:cxn>
                      <a:cxn ang="0">
                        <a:pos x="T4" y="T5"/>
                      </a:cxn>
                    </a:cxnLst>
                    <a:rect l="0" t="0" r="r" b="b"/>
                    <a:pathLst>
                      <a:path w="31" h="30">
                        <a:moveTo>
                          <a:pt x="7" y="22"/>
                        </a:moveTo>
                        <a:cubicBezTo>
                          <a:pt x="0" y="0"/>
                          <a:pt x="15" y="6"/>
                          <a:pt x="31" y="10"/>
                        </a:cubicBezTo>
                        <a:cubicBezTo>
                          <a:pt x="14" y="16"/>
                          <a:pt x="15" y="30"/>
                          <a:pt x="7" y="2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22638" name="Group 110"/>
              <p:cNvGrpSpPr>
                <a:grpSpLocks/>
              </p:cNvGrpSpPr>
              <p:nvPr/>
            </p:nvGrpSpPr>
            <p:grpSpPr bwMode="auto">
              <a:xfrm>
                <a:off x="798" y="111"/>
                <a:ext cx="4702" cy="418"/>
                <a:chOff x="798" y="255"/>
                <a:chExt cx="4702" cy="418"/>
              </a:xfrm>
            </p:grpSpPr>
            <p:sp>
              <p:nvSpPr>
                <p:cNvPr id="22639" name="Line 111"/>
                <p:cNvSpPr>
                  <a:spLocks noChangeShapeType="1"/>
                </p:cNvSpPr>
                <p:nvPr/>
              </p:nvSpPr>
              <p:spPr bwMode="white">
                <a:xfrm>
                  <a:off x="798" y="476"/>
                  <a:ext cx="4702"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40" name="Line 112"/>
                <p:cNvSpPr>
                  <a:spLocks noChangeShapeType="1"/>
                </p:cNvSpPr>
                <p:nvPr/>
              </p:nvSpPr>
              <p:spPr bwMode="white">
                <a:xfrm>
                  <a:off x="1026"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41" name="Line 113"/>
                <p:cNvSpPr>
                  <a:spLocks noChangeShapeType="1"/>
                </p:cNvSpPr>
                <p:nvPr/>
              </p:nvSpPr>
              <p:spPr bwMode="white">
                <a:xfrm>
                  <a:off x="1254"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42" name="Line 114"/>
                <p:cNvSpPr>
                  <a:spLocks noChangeShapeType="1"/>
                </p:cNvSpPr>
                <p:nvPr/>
              </p:nvSpPr>
              <p:spPr bwMode="white">
                <a:xfrm>
                  <a:off x="1482"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43" name="Line 115"/>
                <p:cNvSpPr>
                  <a:spLocks noChangeShapeType="1"/>
                </p:cNvSpPr>
                <p:nvPr/>
              </p:nvSpPr>
              <p:spPr bwMode="white">
                <a:xfrm>
                  <a:off x="1710"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44" name="Line 116"/>
                <p:cNvSpPr>
                  <a:spLocks noChangeShapeType="1"/>
                </p:cNvSpPr>
                <p:nvPr/>
              </p:nvSpPr>
              <p:spPr bwMode="white">
                <a:xfrm>
                  <a:off x="1938"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45" name="Line 117"/>
                <p:cNvSpPr>
                  <a:spLocks noChangeShapeType="1"/>
                </p:cNvSpPr>
                <p:nvPr/>
              </p:nvSpPr>
              <p:spPr bwMode="white">
                <a:xfrm>
                  <a:off x="2166"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46" name="Line 118"/>
                <p:cNvSpPr>
                  <a:spLocks noChangeShapeType="1"/>
                </p:cNvSpPr>
                <p:nvPr/>
              </p:nvSpPr>
              <p:spPr bwMode="white">
                <a:xfrm>
                  <a:off x="2394"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47" name="Line 119"/>
                <p:cNvSpPr>
                  <a:spLocks noChangeShapeType="1"/>
                </p:cNvSpPr>
                <p:nvPr/>
              </p:nvSpPr>
              <p:spPr bwMode="white">
                <a:xfrm>
                  <a:off x="2622"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48" name="Line 120"/>
                <p:cNvSpPr>
                  <a:spLocks noChangeShapeType="1"/>
                </p:cNvSpPr>
                <p:nvPr/>
              </p:nvSpPr>
              <p:spPr bwMode="white">
                <a:xfrm>
                  <a:off x="2850"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49" name="Line 121"/>
                <p:cNvSpPr>
                  <a:spLocks noChangeShapeType="1"/>
                </p:cNvSpPr>
                <p:nvPr/>
              </p:nvSpPr>
              <p:spPr bwMode="white">
                <a:xfrm>
                  <a:off x="3078"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50" name="Line 122"/>
                <p:cNvSpPr>
                  <a:spLocks noChangeShapeType="1"/>
                </p:cNvSpPr>
                <p:nvPr/>
              </p:nvSpPr>
              <p:spPr bwMode="white">
                <a:xfrm>
                  <a:off x="3306"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51" name="Line 123"/>
                <p:cNvSpPr>
                  <a:spLocks noChangeShapeType="1"/>
                </p:cNvSpPr>
                <p:nvPr/>
              </p:nvSpPr>
              <p:spPr bwMode="white">
                <a:xfrm>
                  <a:off x="3534"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52" name="Line 124"/>
                <p:cNvSpPr>
                  <a:spLocks noChangeShapeType="1"/>
                </p:cNvSpPr>
                <p:nvPr/>
              </p:nvSpPr>
              <p:spPr bwMode="white">
                <a:xfrm>
                  <a:off x="3762"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53" name="Line 125"/>
                <p:cNvSpPr>
                  <a:spLocks noChangeShapeType="1"/>
                </p:cNvSpPr>
                <p:nvPr/>
              </p:nvSpPr>
              <p:spPr bwMode="white">
                <a:xfrm>
                  <a:off x="3990"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54" name="Line 126"/>
                <p:cNvSpPr>
                  <a:spLocks noChangeShapeType="1"/>
                </p:cNvSpPr>
                <p:nvPr/>
              </p:nvSpPr>
              <p:spPr bwMode="white">
                <a:xfrm>
                  <a:off x="4218"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55" name="Line 127"/>
                <p:cNvSpPr>
                  <a:spLocks noChangeShapeType="1"/>
                </p:cNvSpPr>
                <p:nvPr/>
              </p:nvSpPr>
              <p:spPr bwMode="white">
                <a:xfrm>
                  <a:off x="4446"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56" name="Line 128"/>
                <p:cNvSpPr>
                  <a:spLocks noChangeShapeType="1"/>
                </p:cNvSpPr>
                <p:nvPr/>
              </p:nvSpPr>
              <p:spPr bwMode="white">
                <a:xfrm>
                  <a:off x="4674"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57" name="Line 129"/>
                <p:cNvSpPr>
                  <a:spLocks noChangeShapeType="1"/>
                </p:cNvSpPr>
                <p:nvPr/>
              </p:nvSpPr>
              <p:spPr bwMode="white">
                <a:xfrm>
                  <a:off x="4902"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58" name="Line 130"/>
                <p:cNvSpPr>
                  <a:spLocks noChangeShapeType="1"/>
                </p:cNvSpPr>
                <p:nvPr/>
              </p:nvSpPr>
              <p:spPr bwMode="white">
                <a:xfrm>
                  <a:off x="5130"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59" name="Line 131"/>
                <p:cNvSpPr>
                  <a:spLocks noChangeShapeType="1"/>
                </p:cNvSpPr>
                <p:nvPr/>
              </p:nvSpPr>
              <p:spPr bwMode="white">
                <a:xfrm>
                  <a:off x="5358"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2660" name="Group 132"/>
              <p:cNvGrpSpPr>
                <a:grpSpLocks/>
              </p:cNvGrpSpPr>
              <p:nvPr/>
            </p:nvGrpSpPr>
            <p:grpSpPr bwMode="auto">
              <a:xfrm>
                <a:off x="1208" y="109"/>
                <a:ext cx="3694" cy="423"/>
                <a:chOff x="1034" y="245"/>
                <a:chExt cx="3694" cy="423"/>
              </a:xfrm>
            </p:grpSpPr>
            <p:sp>
              <p:nvSpPr>
                <p:cNvPr id="22661" name="Line 133"/>
                <p:cNvSpPr>
                  <a:spLocks noChangeShapeType="1"/>
                </p:cNvSpPr>
                <p:nvPr/>
              </p:nvSpPr>
              <p:spPr bwMode="ltGray">
                <a:xfrm>
                  <a:off x="2676" y="246"/>
                  <a:ext cx="0" cy="14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62" name="Line 134"/>
                <p:cNvSpPr>
                  <a:spLocks noChangeShapeType="1"/>
                </p:cNvSpPr>
                <p:nvPr/>
              </p:nvSpPr>
              <p:spPr bwMode="ltGray">
                <a:xfrm>
                  <a:off x="2798" y="468"/>
                  <a:ext cx="7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63" name="Line 135"/>
                <p:cNvSpPr>
                  <a:spLocks noChangeShapeType="1"/>
                </p:cNvSpPr>
                <p:nvPr/>
              </p:nvSpPr>
              <p:spPr bwMode="ltGray">
                <a:xfrm>
                  <a:off x="2904" y="486"/>
                  <a:ext cx="0" cy="2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64" name="Line 136"/>
                <p:cNvSpPr>
                  <a:spLocks noChangeShapeType="1"/>
                </p:cNvSpPr>
                <p:nvPr/>
              </p:nvSpPr>
              <p:spPr bwMode="ltGray">
                <a:xfrm>
                  <a:off x="3132" y="586"/>
                  <a:ext cx="0" cy="79"/>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65" name="Line 137"/>
                <p:cNvSpPr>
                  <a:spLocks noChangeShapeType="1"/>
                </p:cNvSpPr>
                <p:nvPr/>
              </p:nvSpPr>
              <p:spPr bwMode="ltGray">
                <a:xfrm>
                  <a:off x="3816" y="358"/>
                  <a:ext cx="0" cy="18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66" name="Line 138"/>
                <p:cNvSpPr>
                  <a:spLocks noChangeShapeType="1"/>
                </p:cNvSpPr>
                <p:nvPr/>
              </p:nvSpPr>
              <p:spPr bwMode="ltGray">
                <a:xfrm>
                  <a:off x="3722" y="468"/>
                  <a:ext cx="34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67" name="Line 139"/>
                <p:cNvSpPr>
                  <a:spLocks noChangeShapeType="1"/>
                </p:cNvSpPr>
                <p:nvPr/>
              </p:nvSpPr>
              <p:spPr bwMode="ltGray">
                <a:xfrm>
                  <a:off x="4044" y="372"/>
                  <a:ext cx="0" cy="294"/>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68" name="Line 140"/>
                <p:cNvSpPr>
                  <a:spLocks noChangeShapeType="1"/>
                </p:cNvSpPr>
                <p:nvPr/>
              </p:nvSpPr>
              <p:spPr bwMode="ltGray">
                <a:xfrm flipV="1">
                  <a:off x="4046" y="248"/>
                  <a:ext cx="0" cy="5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69" name="Line 141"/>
                <p:cNvSpPr>
                  <a:spLocks noChangeShapeType="1"/>
                </p:cNvSpPr>
                <p:nvPr/>
              </p:nvSpPr>
              <p:spPr bwMode="ltGray">
                <a:xfrm flipV="1">
                  <a:off x="4272" y="246"/>
                  <a:ext cx="0" cy="18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70" name="Line 142"/>
                <p:cNvSpPr>
                  <a:spLocks noChangeShapeType="1"/>
                </p:cNvSpPr>
                <p:nvPr/>
              </p:nvSpPr>
              <p:spPr bwMode="ltGray">
                <a:xfrm flipH="1">
                  <a:off x="4422" y="468"/>
                  <a:ext cx="7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71" name="Line 143"/>
                <p:cNvSpPr>
                  <a:spLocks noChangeShapeType="1"/>
                </p:cNvSpPr>
                <p:nvPr/>
              </p:nvSpPr>
              <p:spPr bwMode="ltGray">
                <a:xfrm flipH="1">
                  <a:off x="4290" y="468"/>
                  <a:ext cx="6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72" name="Line 144"/>
                <p:cNvSpPr>
                  <a:spLocks noChangeShapeType="1"/>
                </p:cNvSpPr>
                <p:nvPr/>
              </p:nvSpPr>
              <p:spPr bwMode="ltGray">
                <a:xfrm flipV="1">
                  <a:off x="4500" y="246"/>
                  <a:ext cx="0" cy="27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73" name="Line 145"/>
                <p:cNvSpPr>
                  <a:spLocks noChangeShapeType="1"/>
                </p:cNvSpPr>
                <p:nvPr/>
              </p:nvSpPr>
              <p:spPr bwMode="ltGray">
                <a:xfrm>
                  <a:off x="4728" y="606"/>
                  <a:ext cx="0" cy="34"/>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74" name="Line 146"/>
                <p:cNvSpPr>
                  <a:spLocks noChangeShapeType="1"/>
                </p:cNvSpPr>
                <p:nvPr/>
              </p:nvSpPr>
              <p:spPr bwMode="ltGray">
                <a:xfrm>
                  <a:off x="1992" y="250"/>
                  <a:ext cx="0" cy="6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75" name="Line 147"/>
                <p:cNvSpPr>
                  <a:spLocks noChangeShapeType="1"/>
                </p:cNvSpPr>
                <p:nvPr/>
              </p:nvSpPr>
              <p:spPr bwMode="ltGray">
                <a:xfrm>
                  <a:off x="1764" y="247"/>
                  <a:ext cx="0" cy="33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76" name="Line 148"/>
                <p:cNvSpPr>
                  <a:spLocks noChangeShapeType="1"/>
                </p:cNvSpPr>
                <p:nvPr/>
              </p:nvSpPr>
              <p:spPr bwMode="ltGray">
                <a:xfrm flipH="1">
                  <a:off x="1738" y="468"/>
                  <a:ext cx="6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77" name="Line 149"/>
                <p:cNvSpPr>
                  <a:spLocks noChangeShapeType="1"/>
                </p:cNvSpPr>
                <p:nvPr/>
              </p:nvSpPr>
              <p:spPr bwMode="ltGray">
                <a:xfrm>
                  <a:off x="1604" y="468"/>
                  <a:ext cx="6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78" name="Line 150"/>
                <p:cNvSpPr>
                  <a:spLocks noChangeShapeType="1"/>
                </p:cNvSpPr>
                <p:nvPr/>
              </p:nvSpPr>
              <p:spPr bwMode="ltGray">
                <a:xfrm flipH="1">
                  <a:off x="1404" y="468"/>
                  <a:ext cx="8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79" name="Line 151"/>
                <p:cNvSpPr>
                  <a:spLocks noChangeShapeType="1"/>
                </p:cNvSpPr>
                <p:nvPr/>
              </p:nvSpPr>
              <p:spPr bwMode="ltGray">
                <a:xfrm>
                  <a:off x="1034" y="468"/>
                  <a:ext cx="34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80" name="Line 152"/>
                <p:cNvSpPr>
                  <a:spLocks noChangeShapeType="1"/>
                </p:cNvSpPr>
                <p:nvPr/>
              </p:nvSpPr>
              <p:spPr bwMode="ltGray">
                <a:xfrm>
                  <a:off x="1306" y="370"/>
                  <a:ext cx="0" cy="29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81" name="Line 153"/>
                <p:cNvSpPr>
                  <a:spLocks noChangeShapeType="1"/>
                </p:cNvSpPr>
                <p:nvPr/>
              </p:nvSpPr>
              <p:spPr bwMode="ltGray">
                <a:xfrm>
                  <a:off x="1080" y="388"/>
                  <a:ext cx="0" cy="15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82" name="Line 154"/>
                <p:cNvSpPr>
                  <a:spLocks noChangeShapeType="1"/>
                </p:cNvSpPr>
                <p:nvPr/>
              </p:nvSpPr>
              <p:spPr bwMode="ltGray">
                <a:xfrm flipH="1" flipV="1">
                  <a:off x="1308" y="245"/>
                  <a:ext cx="0" cy="2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83" name="Line 155"/>
                <p:cNvSpPr>
                  <a:spLocks noChangeShapeType="1"/>
                </p:cNvSpPr>
                <p:nvPr/>
              </p:nvSpPr>
              <p:spPr bwMode="ltGray">
                <a:xfrm>
                  <a:off x="1536" y="316"/>
                  <a:ext cx="0" cy="9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84" name="Line 156"/>
                <p:cNvSpPr>
                  <a:spLocks noChangeShapeType="1"/>
                </p:cNvSpPr>
                <p:nvPr/>
              </p:nvSpPr>
              <p:spPr bwMode="ltGray">
                <a:xfrm flipV="1">
                  <a:off x="1536" y="247"/>
                  <a:ext cx="0" cy="2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85" name="Line 157"/>
                <p:cNvSpPr>
                  <a:spLocks noChangeShapeType="1"/>
                </p:cNvSpPr>
                <p:nvPr/>
              </p:nvSpPr>
              <p:spPr bwMode="ltGray">
                <a:xfrm>
                  <a:off x="4095" y="467"/>
                  <a:ext cx="8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pic>
          <p:nvPicPr>
            <p:cNvPr id="22689" name="Picture 161" descr="earth"/>
            <p:cNvPicPr>
              <a:picLocks noChangeAspect="1" noChangeArrowheads="1"/>
            </p:cNvPicPr>
            <p:nvPr userDrawn="1"/>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5" y="55"/>
              <a:ext cx="562" cy="524"/>
            </a:xfrm>
            <a:prstGeom prst="rect">
              <a:avLst/>
            </a:prstGeom>
            <a:noFill/>
            <a:extLst>
              <a:ext uri="{909E8E84-426E-40dd-AFC4-6F175D3DCCD1}">
                <a14:hiddenFill xmlns:a14="http://schemas.microsoft.com/office/drawing/2010/main">
                  <a:solidFill>
                    <a:srgbClr val="FFFFFF"/>
                  </a:solidFill>
                </a14:hiddenFill>
              </a:ext>
            </a:extLst>
          </p:spPr>
        </p:pic>
      </p:gr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defRPr sz="4400" i="1">
          <a:solidFill>
            <a:schemeClr val="tx2"/>
          </a:solidFill>
          <a:latin typeface="+mj-lt"/>
          <a:ea typeface="+mj-ea"/>
          <a:cs typeface="+mj-cs"/>
        </a:defRPr>
      </a:lvl1pPr>
      <a:lvl2pPr algn="l" rtl="0" eaLnBrk="1" fontAlgn="base" hangingPunct="1">
        <a:spcBef>
          <a:spcPct val="0"/>
        </a:spcBef>
        <a:spcAft>
          <a:spcPct val="0"/>
        </a:spcAft>
        <a:defRPr sz="4400" i="1">
          <a:solidFill>
            <a:schemeClr val="tx2"/>
          </a:solidFill>
          <a:latin typeface="Times New Roman" charset="0"/>
          <a:ea typeface="ＭＳ Ｐゴシック" charset="0"/>
          <a:cs typeface="Tahoma" charset="0"/>
        </a:defRPr>
      </a:lvl2pPr>
      <a:lvl3pPr algn="l" rtl="0" eaLnBrk="1" fontAlgn="base" hangingPunct="1">
        <a:spcBef>
          <a:spcPct val="0"/>
        </a:spcBef>
        <a:spcAft>
          <a:spcPct val="0"/>
        </a:spcAft>
        <a:defRPr sz="4400" i="1">
          <a:solidFill>
            <a:schemeClr val="tx2"/>
          </a:solidFill>
          <a:latin typeface="Times New Roman" charset="0"/>
          <a:ea typeface="ＭＳ Ｐゴシック" charset="0"/>
          <a:cs typeface="Tahoma" charset="0"/>
        </a:defRPr>
      </a:lvl3pPr>
      <a:lvl4pPr algn="l" rtl="0" eaLnBrk="1" fontAlgn="base" hangingPunct="1">
        <a:spcBef>
          <a:spcPct val="0"/>
        </a:spcBef>
        <a:spcAft>
          <a:spcPct val="0"/>
        </a:spcAft>
        <a:defRPr sz="4400" i="1">
          <a:solidFill>
            <a:schemeClr val="tx2"/>
          </a:solidFill>
          <a:latin typeface="Times New Roman" charset="0"/>
          <a:ea typeface="ＭＳ Ｐゴシック" charset="0"/>
          <a:cs typeface="Tahoma" charset="0"/>
        </a:defRPr>
      </a:lvl4pPr>
      <a:lvl5pPr algn="l" rtl="0" eaLnBrk="1" fontAlgn="base" hangingPunct="1">
        <a:spcBef>
          <a:spcPct val="0"/>
        </a:spcBef>
        <a:spcAft>
          <a:spcPct val="0"/>
        </a:spcAft>
        <a:defRPr sz="4400" i="1">
          <a:solidFill>
            <a:schemeClr val="tx2"/>
          </a:solidFill>
          <a:latin typeface="Times New Roman" charset="0"/>
          <a:ea typeface="ＭＳ Ｐゴシック" charset="0"/>
          <a:cs typeface="Tahoma" charset="0"/>
        </a:defRPr>
      </a:lvl5pPr>
      <a:lvl6pPr marL="457200" algn="l" rtl="0" eaLnBrk="1" fontAlgn="base" hangingPunct="1">
        <a:spcBef>
          <a:spcPct val="0"/>
        </a:spcBef>
        <a:spcAft>
          <a:spcPct val="0"/>
        </a:spcAft>
        <a:defRPr sz="4400" i="1">
          <a:solidFill>
            <a:schemeClr val="tx2"/>
          </a:solidFill>
          <a:latin typeface="Times New Roman" charset="0"/>
          <a:ea typeface="ＭＳ Ｐゴシック" charset="0"/>
          <a:cs typeface="Tahoma" charset="0"/>
        </a:defRPr>
      </a:lvl6pPr>
      <a:lvl7pPr marL="914400" algn="l" rtl="0" eaLnBrk="1" fontAlgn="base" hangingPunct="1">
        <a:spcBef>
          <a:spcPct val="0"/>
        </a:spcBef>
        <a:spcAft>
          <a:spcPct val="0"/>
        </a:spcAft>
        <a:defRPr sz="4400" i="1">
          <a:solidFill>
            <a:schemeClr val="tx2"/>
          </a:solidFill>
          <a:latin typeface="Times New Roman" charset="0"/>
          <a:ea typeface="ＭＳ Ｐゴシック" charset="0"/>
          <a:cs typeface="Tahoma" charset="0"/>
        </a:defRPr>
      </a:lvl7pPr>
      <a:lvl8pPr marL="1371600" algn="l" rtl="0" eaLnBrk="1" fontAlgn="base" hangingPunct="1">
        <a:spcBef>
          <a:spcPct val="0"/>
        </a:spcBef>
        <a:spcAft>
          <a:spcPct val="0"/>
        </a:spcAft>
        <a:defRPr sz="4400" i="1">
          <a:solidFill>
            <a:schemeClr val="tx2"/>
          </a:solidFill>
          <a:latin typeface="Times New Roman" charset="0"/>
          <a:ea typeface="ＭＳ Ｐゴシック" charset="0"/>
          <a:cs typeface="Tahoma" charset="0"/>
        </a:defRPr>
      </a:lvl8pPr>
      <a:lvl9pPr marL="1828800" algn="l" rtl="0" eaLnBrk="1" fontAlgn="base" hangingPunct="1">
        <a:spcBef>
          <a:spcPct val="0"/>
        </a:spcBef>
        <a:spcAft>
          <a:spcPct val="0"/>
        </a:spcAft>
        <a:defRPr sz="4400" i="1">
          <a:solidFill>
            <a:schemeClr val="tx2"/>
          </a:solidFill>
          <a:latin typeface="Times New Roman" charset="0"/>
          <a:ea typeface="ＭＳ Ｐゴシック" charset="0"/>
          <a:cs typeface="Tahoma" charset="0"/>
        </a:defRPr>
      </a:lvl9pPr>
    </p:titleStyle>
    <p:bodyStyle>
      <a:lvl1pPr marL="342900" indent="-342900" algn="l" rtl="0" eaLnBrk="1" fontAlgn="base" hangingPunct="1">
        <a:spcBef>
          <a:spcPct val="20000"/>
        </a:spcBef>
        <a:spcAft>
          <a:spcPct val="0"/>
        </a:spcAft>
        <a:buBlip>
          <a:blip r:embed="rId14"/>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SzPct val="75000"/>
        <a:buBlip>
          <a:blip r:embed="rId15"/>
        </a:buBlip>
        <a:defRPr sz="2800">
          <a:solidFill>
            <a:schemeClr val="tx1"/>
          </a:solidFill>
          <a:latin typeface="+mn-lt"/>
          <a:ea typeface="Tahoma" charset="0"/>
          <a:cs typeface="+mn-cs"/>
        </a:defRPr>
      </a:lvl2pPr>
      <a:lvl3pPr marL="1143000" indent="-228600" algn="l" rtl="0" eaLnBrk="1" fontAlgn="base" hangingPunct="1">
        <a:spcBef>
          <a:spcPct val="20000"/>
        </a:spcBef>
        <a:spcAft>
          <a:spcPct val="0"/>
        </a:spcAft>
        <a:buChar char="•"/>
        <a:defRPr sz="2400">
          <a:solidFill>
            <a:schemeClr val="tx1"/>
          </a:solidFill>
          <a:latin typeface="+mn-lt"/>
          <a:ea typeface="Tahoma" charset="0"/>
          <a:cs typeface="+mn-cs"/>
        </a:defRPr>
      </a:lvl3pPr>
      <a:lvl4pPr marL="1600200" indent="-228600" algn="l" rtl="0" eaLnBrk="1" fontAlgn="base" hangingPunct="1">
        <a:spcBef>
          <a:spcPct val="20000"/>
        </a:spcBef>
        <a:spcAft>
          <a:spcPct val="0"/>
        </a:spcAft>
        <a:buChar char="–"/>
        <a:defRPr sz="2000">
          <a:solidFill>
            <a:schemeClr val="tx1"/>
          </a:solidFill>
          <a:latin typeface="+mn-lt"/>
          <a:ea typeface="Tahoma" charset="0"/>
          <a:cs typeface="+mn-cs"/>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ea typeface="Tahoma" charset="0"/>
          <a:cs typeface="+mn-cs"/>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ea typeface="Tahoma" charset="0"/>
          <a:cs typeface="+mn-cs"/>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ea typeface="Tahoma" charset="0"/>
          <a:cs typeface="+mn-cs"/>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ea typeface="Tahoma" charset="0"/>
          <a:cs typeface="+mn-cs"/>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ea typeface="Tahoma"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447800"/>
            <a:ext cx="6934200" cy="2514600"/>
          </a:xfrm>
        </p:spPr>
        <p:txBody>
          <a:bodyPr/>
          <a:lstStyle/>
          <a:p>
            <a:r>
              <a:rPr lang="en-US" sz="3200" b="1" dirty="0"/>
              <a:t>Session 1-2: Building Confidence in the Administrative – Based Data – A Case of United Republic of Tanzania</a:t>
            </a:r>
            <a:r>
              <a:rPr lang="en-US" dirty="0"/>
              <a:t/>
            </a:r>
            <a:br>
              <a:rPr lang="en-US" dirty="0"/>
            </a:br>
            <a:endParaRPr lang="en-US" i="0" dirty="0"/>
          </a:p>
        </p:txBody>
      </p:sp>
      <p:sp>
        <p:nvSpPr>
          <p:cNvPr id="3" name="Subtitle 2"/>
          <p:cNvSpPr>
            <a:spLocks noGrp="1"/>
          </p:cNvSpPr>
          <p:nvPr>
            <p:ph type="subTitle" idx="1"/>
          </p:nvPr>
        </p:nvSpPr>
        <p:spPr>
          <a:xfrm>
            <a:off x="1828800" y="3810000"/>
            <a:ext cx="6934200" cy="2895600"/>
          </a:xfrm>
        </p:spPr>
        <p:txBody>
          <a:bodyPr/>
          <a:lstStyle/>
          <a:p>
            <a:r>
              <a:rPr lang="en-US" sz="2400" dirty="0" smtClean="0">
                <a:solidFill>
                  <a:schemeClr val="tx1"/>
                </a:solidFill>
                <a:latin typeface="+mn-lt"/>
                <a:ea typeface="+mn-ea"/>
                <a:cs typeface="+mn-cs"/>
              </a:rPr>
              <a:t>A Paper Presented </a:t>
            </a:r>
            <a:r>
              <a:rPr lang="en-US" sz="2400" dirty="0"/>
              <a:t>t</a:t>
            </a:r>
            <a:r>
              <a:rPr lang="en-US" sz="2400" dirty="0" smtClean="0">
                <a:solidFill>
                  <a:schemeClr val="tx1"/>
                </a:solidFill>
                <a:latin typeface="+mn-lt"/>
                <a:ea typeface="+mn-ea"/>
                <a:cs typeface="+mn-cs"/>
              </a:rPr>
              <a:t>o the International </a:t>
            </a:r>
            <a:r>
              <a:rPr lang="en-US" sz="2400" dirty="0">
                <a:solidFill>
                  <a:schemeClr val="tx1"/>
                </a:solidFill>
                <a:latin typeface="+mn-lt"/>
                <a:ea typeface="+mn-ea"/>
                <a:cs typeface="+mn-cs"/>
              </a:rPr>
              <a:t>Conference on the Sustainable Development Goals Statistics (ICSDGS) 4-6 October 2017 Manila, Philippines</a:t>
            </a:r>
          </a:p>
          <a:p>
            <a:endParaRPr lang="en-US" dirty="0" smtClean="0"/>
          </a:p>
          <a:p>
            <a:r>
              <a:rPr lang="en-US" sz="2000" i="1" dirty="0" smtClean="0"/>
              <a:t>By Dr. Albina Andrew Chuwa </a:t>
            </a:r>
          </a:p>
          <a:p>
            <a:r>
              <a:rPr lang="en-US" sz="2000" i="1" dirty="0" smtClean="0"/>
              <a:t>Director General – Tanzania National Bureau of Statistics</a:t>
            </a:r>
            <a:endParaRPr lang="en-US" sz="2000" i="1" dirty="0"/>
          </a:p>
        </p:txBody>
      </p:sp>
    </p:spTree>
    <p:extLst>
      <p:ext uri="{BB962C8B-B14F-4D97-AF65-F5344CB8AC3E}">
        <p14:creationId xmlns:p14="http://schemas.microsoft.com/office/powerpoint/2010/main" val="2350752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nvGraphicFramePr>
        <p:xfrm>
          <a:off x="395536" y="476672"/>
          <a:ext cx="8352928"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93376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Send SMS to all village/HH</a:t>
            </a:r>
            <a:endParaRPr lang="en-US" dirty="0"/>
          </a:p>
        </p:txBody>
      </p:sp>
      <p:pic>
        <p:nvPicPr>
          <p:cNvPr id="31746" name="Content Placeholder 3" descr="VEO3.png"/>
          <p:cNvPicPr>
            <a:picLocks noGrp="1" noChangeAspect="1"/>
          </p:cNvPicPr>
          <p:nvPr>
            <p:ph idx="1"/>
          </p:nvPr>
        </p:nvPicPr>
        <p:blipFill>
          <a:blip r:embed="rId2">
            <a:extLst>
              <a:ext uri="{28A0092B-C50C-407E-A947-70E740481C1C}">
                <a14:useLocalDpi xmlns:a14="http://schemas.microsoft.com/office/drawing/2010/main" val="0"/>
              </a:ext>
            </a:extLst>
          </a:blip>
          <a:srcRect l="-88860" r="-88860"/>
          <a:stretch>
            <a:fillRect/>
          </a:stretch>
        </p:blipFill>
        <p:spPr/>
      </p:pic>
    </p:spTree>
    <p:extLst>
      <p:ext uri="{BB962C8B-B14F-4D97-AF65-F5344CB8AC3E}">
        <p14:creationId xmlns:p14="http://schemas.microsoft.com/office/powerpoint/2010/main" val="7213072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Call an individual/SMS</a:t>
            </a:r>
            <a:endParaRPr lang="en-US" dirty="0"/>
          </a:p>
        </p:txBody>
      </p:sp>
      <p:pic>
        <p:nvPicPr>
          <p:cNvPr id="32770" name="Content Placeholder 3" descr="VEO4.png"/>
          <p:cNvPicPr>
            <a:picLocks noGrp="1" noChangeAspect="1"/>
          </p:cNvPicPr>
          <p:nvPr>
            <p:ph idx="1"/>
          </p:nvPr>
        </p:nvPicPr>
        <p:blipFill>
          <a:blip r:embed="rId2">
            <a:extLst>
              <a:ext uri="{28A0092B-C50C-407E-A947-70E740481C1C}">
                <a14:useLocalDpi xmlns:a14="http://schemas.microsoft.com/office/drawing/2010/main" val="0"/>
              </a:ext>
            </a:extLst>
          </a:blip>
          <a:srcRect l="-88860" r="-88860"/>
          <a:stretch>
            <a:fillRect/>
          </a:stretch>
        </p:blipFill>
        <p:spPr/>
      </p:pic>
    </p:spTree>
    <p:extLst>
      <p:ext uri="{BB962C8B-B14F-4D97-AF65-F5344CB8AC3E}">
        <p14:creationId xmlns:p14="http://schemas.microsoft.com/office/powerpoint/2010/main" val="6760856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Location of HH</a:t>
            </a:r>
            <a:endParaRPr lang="en-US" dirty="0"/>
          </a:p>
        </p:txBody>
      </p:sp>
      <p:pic>
        <p:nvPicPr>
          <p:cNvPr id="33794" name="Content Placeholder 3" descr="VEO5.png"/>
          <p:cNvPicPr>
            <a:picLocks noGrp="1" noChangeAspect="1"/>
          </p:cNvPicPr>
          <p:nvPr>
            <p:ph idx="1"/>
          </p:nvPr>
        </p:nvPicPr>
        <p:blipFill>
          <a:blip r:embed="rId2">
            <a:extLst>
              <a:ext uri="{28A0092B-C50C-407E-A947-70E740481C1C}">
                <a14:useLocalDpi xmlns:a14="http://schemas.microsoft.com/office/drawing/2010/main" val="0"/>
              </a:ext>
            </a:extLst>
          </a:blip>
          <a:srcRect l="-88860" r="-88860"/>
          <a:stretch>
            <a:fillRect/>
          </a:stretch>
        </p:blipFill>
        <p:spPr/>
      </p:pic>
    </p:spTree>
    <p:extLst>
      <p:ext uri="{BB962C8B-B14F-4D97-AF65-F5344CB8AC3E}">
        <p14:creationId xmlns:p14="http://schemas.microsoft.com/office/powerpoint/2010/main" val="25845449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Distance and path to visit the HH</a:t>
            </a:r>
            <a:endParaRPr lang="en-US" dirty="0"/>
          </a:p>
        </p:txBody>
      </p:sp>
      <p:pic>
        <p:nvPicPr>
          <p:cNvPr id="34818" name="Content Placeholder 3" descr="VEO6.png"/>
          <p:cNvPicPr>
            <a:picLocks noGrp="1" noChangeAspect="1"/>
          </p:cNvPicPr>
          <p:nvPr>
            <p:ph idx="1"/>
          </p:nvPr>
        </p:nvPicPr>
        <p:blipFill>
          <a:blip r:embed="rId2">
            <a:extLst>
              <a:ext uri="{28A0092B-C50C-407E-A947-70E740481C1C}">
                <a14:useLocalDpi xmlns:a14="http://schemas.microsoft.com/office/drawing/2010/main" val="0"/>
              </a:ext>
            </a:extLst>
          </a:blip>
          <a:srcRect l="-88860" r="-88860"/>
          <a:stretch>
            <a:fillRect/>
          </a:stretch>
        </p:blipFill>
        <p:spPr/>
      </p:pic>
    </p:spTree>
    <p:extLst>
      <p:ext uri="{BB962C8B-B14F-4D97-AF65-F5344CB8AC3E}">
        <p14:creationId xmlns:p14="http://schemas.microsoft.com/office/powerpoint/2010/main" val="3911657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At sub village level</a:t>
            </a:r>
            <a:endParaRPr lang="en-US" dirty="0"/>
          </a:p>
        </p:txBody>
      </p:sp>
      <p:pic>
        <p:nvPicPr>
          <p:cNvPr id="36866" name="Content Placeholder 3" descr="Screenshot_20160830-143558.png"/>
          <p:cNvPicPr>
            <a:picLocks noGrp="1" noChangeAspect="1"/>
          </p:cNvPicPr>
          <p:nvPr>
            <p:ph idx="1"/>
          </p:nvPr>
        </p:nvPicPr>
        <p:blipFill>
          <a:blip r:embed="rId2">
            <a:extLst>
              <a:ext uri="{28A0092B-C50C-407E-A947-70E740481C1C}">
                <a14:useLocalDpi xmlns:a14="http://schemas.microsoft.com/office/drawing/2010/main" val="0"/>
              </a:ext>
            </a:extLst>
          </a:blip>
          <a:srcRect l="-88860" r="-88860"/>
          <a:stretch>
            <a:fillRect/>
          </a:stretch>
        </p:blipFill>
        <p:spPr/>
      </p:pic>
    </p:spTree>
    <p:extLst>
      <p:ext uri="{BB962C8B-B14F-4D97-AF65-F5344CB8AC3E}">
        <p14:creationId xmlns:p14="http://schemas.microsoft.com/office/powerpoint/2010/main" val="33355559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Children </a:t>
            </a:r>
            <a:r>
              <a:rPr lang="en-US" dirty="0" smtClean="0"/>
              <a:t>Under Five</a:t>
            </a:r>
            <a:endParaRPr lang="en-US" dirty="0"/>
          </a:p>
        </p:txBody>
      </p:sp>
      <p:pic>
        <p:nvPicPr>
          <p:cNvPr id="39938" name="Content Placeholder 3" descr="Screenshot_20160830-143751.png"/>
          <p:cNvPicPr>
            <a:picLocks noGrp="1" noChangeAspect="1"/>
          </p:cNvPicPr>
          <p:nvPr>
            <p:ph idx="1"/>
          </p:nvPr>
        </p:nvPicPr>
        <p:blipFill>
          <a:blip r:embed="rId2">
            <a:extLst>
              <a:ext uri="{28A0092B-C50C-407E-A947-70E740481C1C}">
                <a14:useLocalDpi xmlns:a14="http://schemas.microsoft.com/office/drawing/2010/main" val="0"/>
              </a:ext>
            </a:extLst>
          </a:blip>
          <a:srcRect l="-88860" r="-88860"/>
          <a:stretch>
            <a:fillRect/>
          </a:stretch>
        </p:blipFill>
        <p:spPr/>
      </p:pic>
    </p:spTree>
    <p:extLst>
      <p:ext uri="{BB962C8B-B14F-4D97-AF65-F5344CB8AC3E}">
        <p14:creationId xmlns:p14="http://schemas.microsoft.com/office/powerpoint/2010/main" val="3402854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365125"/>
          </a:xfrm>
        </p:spPr>
        <p:txBody>
          <a:bodyPr/>
          <a:lstStyle/>
          <a:p>
            <a:r>
              <a:rPr lang="en-US" sz="3600" dirty="0" smtClean="0"/>
              <a:t>The Way Forward and Conclusion</a:t>
            </a:r>
            <a:endParaRPr lang="en-US" sz="3600" dirty="0"/>
          </a:p>
        </p:txBody>
      </p:sp>
      <p:sp>
        <p:nvSpPr>
          <p:cNvPr id="3" name="Content Placeholder 2"/>
          <p:cNvSpPr>
            <a:spLocks noGrp="1"/>
          </p:cNvSpPr>
          <p:nvPr>
            <p:ph idx="1"/>
          </p:nvPr>
        </p:nvSpPr>
        <p:spPr>
          <a:xfrm>
            <a:off x="609600" y="1676400"/>
            <a:ext cx="7848600" cy="4648200"/>
          </a:xfrm>
        </p:spPr>
        <p:txBody>
          <a:bodyPr/>
          <a:lstStyle/>
          <a:p>
            <a:r>
              <a:rPr lang="en-US" sz="2800" dirty="0" smtClean="0"/>
              <a:t>Harnessing technologies </a:t>
            </a:r>
            <a:r>
              <a:rPr lang="en-US" sz="2800" dirty="0"/>
              <a:t>and partners to build confidence in the use of administrative based data becomes </a:t>
            </a:r>
            <a:r>
              <a:rPr lang="en-US" sz="2800" dirty="0" smtClean="0"/>
              <a:t>imperative for developing countries where capacities are limited;</a:t>
            </a:r>
          </a:p>
          <a:p>
            <a:r>
              <a:rPr lang="en-US" sz="2800" dirty="0" smtClean="0"/>
              <a:t> Promoting culture of evidence based policy formulation to embrace political will is very essential;</a:t>
            </a:r>
          </a:p>
          <a:p>
            <a:r>
              <a:rPr lang="en-US" sz="2800" dirty="0"/>
              <a:t>For</a:t>
            </a:r>
            <a:r>
              <a:rPr lang="en-US" sz="2800" dirty="0" smtClean="0"/>
              <a:t> </a:t>
            </a:r>
            <a:r>
              <a:rPr lang="en-US" sz="2800" dirty="0"/>
              <a:t>developing countries 2nd Generation of NSDS should include a component of improving routine data </a:t>
            </a:r>
            <a:r>
              <a:rPr lang="en-US" sz="2800" dirty="0" smtClean="0"/>
              <a:t>system;</a:t>
            </a:r>
            <a:endParaRPr lang="en-US" sz="2800" dirty="0"/>
          </a:p>
          <a:p>
            <a:endParaRPr lang="en-US" sz="2800" dirty="0"/>
          </a:p>
        </p:txBody>
      </p:sp>
    </p:spTree>
    <p:extLst>
      <p:ext uri="{BB962C8B-B14F-4D97-AF65-F5344CB8AC3E}">
        <p14:creationId xmlns:p14="http://schemas.microsoft.com/office/powerpoint/2010/main" val="3038011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The Way Forward and Conclusion</a:t>
            </a:r>
          </a:p>
        </p:txBody>
      </p:sp>
      <p:sp>
        <p:nvSpPr>
          <p:cNvPr id="3" name="Content Placeholder 2"/>
          <p:cNvSpPr>
            <a:spLocks noGrp="1"/>
          </p:cNvSpPr>
          <p:nvPr>
            <p:ph idx="1"/>
          </p:nvPr>
        </p:nvSpPr>
        <p:spPr/>
        <p:txBody>
          <a:bodyPr/>
          <a:lstStyle/>
          <a:p>
            <a:r>
              <a:rPr lang="en-US" dirty="0" smtClean="0"/>
              <a:t>Custodian International Organization i.e. UN Agencies, IMF and WB to continue working with NSO’s to improve concepts and definitions under administrative data. This go in line with strengthening capacity development of data producers and users in the National statistical System </a:t>
            </a:r>
            <a:endParaRPr lang="en-US" dirty="0"/>
          </a:p>
        </p:txBody>
      </p:sp>
    </p:spTree>
    <p:extLst>
      <p:ext uri="{BB962C8B-B14F-4D97-AF65-F5344CB8AC3E}">
        <p14:creationId xmlns:p14="http://schemas.microsoft.com/office/powerpoint/2010/main" val="568941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 Take Away from this Presentation</a:t>
            </a:r>
            <a:endParaRPr lang="en-US" dirty="0"/>
          </a:p>
        </p:txBody>
      </p:sp>
      <p:sp>
        <p:nvSpPr>
          <p:cNvPr id="3" name="Content Placeholder 2"/>
          <p:cNvSpPr>
            <a:spLocks noGrp="1"/>
          </p:cNvSpPr>
          <p:nvPr>
            <p:ph idx="1"/>
          </p:nvPr>
        </p:nvSpPr>
        <p:spPr>
          <a:xfrm>
            <a:off x="228600" y="2147888"/>
            <a:ext cx="8229600" cy="4114800"/>
          </a:xfrm>
        </p:spPr>
        <p:txBody>
          <a:bodyPr/>
          <a:lstStyle/>
          <a:p>
            <a:pPr marL="0" indent="0">
              <a:buNone/>
            </a:pPr>
            <a:endParaRPr lang="en-US" dirty="0"/>
          </a:p>
          <a:p>
            <a:r>
              <a:rPr lang="en-US" sz="4000" dirty="0" smtClean="0">
                <a:solidFill>
                  <a:srgbClr val="FF6600"/>
                </a:solidFill>
              </a:rPr>
              <a:t>“Mobilize  All </a:t>
            </a:r>
            <a:r>
              <a:rPr lang="en-US" sz="4000" dirty="0">
                <a:solidFill>
                  <a:srgbClr val="FF6600"/>
                </a:solidFill>
              </a:rPr>
              <a:t>S</a:t>
            </a:r>
            <a:r>
              <a:rPr lang="en-US" sz="4000" dirty="0" smtClean="0">
                <a:solidFill>
                  <a:srgbClr val="FF6600"/>
                </a:solidFill>
              </a:rPr>
              <a:t>ources of Data for Leaving no </a:t>
            </a:r>
            <a:r>
              <a:rPr lang="en-US" sz="4000" dirty="0">
                <a:solidFill>
                  <a:srgbClr val="FF6600"/>
                </a:solidFill>
              </a:rPr>
              <a:t>O</a:t>
            </a:r>
            <a:r>
              <a:rPr lang="en-US" sz="4000" dirty="0" smtClean="0">
                <a:solidFill>
                  <a:srgbClr val="FF6600"/>
                </a:solidFill>
              </a:rPr>
              <a:t>ne Behind”. </a:t>
            </a:r>
          </a:p>
          <a:p>
            <a:endParaRPr lang="en-US" dirty="0"/>
          </a:p>
          <a:p>
            <a:endParaRPr lang="en-US" dirty="0" smtClean="0"/>
          </a:p>
          <a:p>
            <a:r>
              <a:rPr lang="en-US" dirty="0" smtClean="0"/>
              <a:t>Thank you for your kind attention</a:t>
            </a:r>
            <a:endParaRPr lang="en-US" dirty="0"/>
          </a:p>
        </p:txBody>
      </p:sp>
    </p:spTree>
    <p:extLst>
      <p:ext uri="{BB962C8B-B14F-4D97-AF65-F5344CB8AC3E}">
        <p14:creationId xmlns:p14="http://schemas.microsoft.com/office/powerpoint/2010/main" val="3097448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63" y="304801"/>
            <a:ext cx="7772400" cy="457200"/>
          </a:xfrm>
        </p:spPr>
        <p:txBody>
          <a:bodyPr/>
          <a:lstStyle/>
          <a:p>
            <a:pPr algn="ctr"/>
            <a:r>
              <a:rPr lang="en-US" dirty="0" smtClean="0"/>
              <a:t>Contents</a:t>
            </a:r>
            <a:endParaRPr lang="en-US" dirty="0"/>
          </a:p>
        </p:txBody>
      </p:sp>
      <p:sp>
        <p:nvSpPr>
          <p:cNvPr id="3" name="Content Placeholder 2"/>
          <p:cNvSpPr>
            <a:spLocks noGrp="1"/>
          </p:cNvSpPr>
          <p:nvPr>
            <p:ph idx="1"/>
          </p:nvPr>
        </p:nvSpPr>
        <p:spPr>
          <a:xfrm>
            <a:off x="685800" y="990600"/>
            <a:ext cx="7772400" cy="5715000"/>
          </a:xfrm>
        </p:spPr>
        <p:txBody>
          <a:bodyPr/>
          <a:lstStyle/>
          <a:p>
            <a:r>
              <a:rPr lang="en-US" sz="2400" dirty="0" smtClean="0"/>
              <a:t>Background Information</a:t>
            </a:r>
          </a:p>
          <a:p>
            <a:pPr marL="0" indent="0">
              <a:buNone/>
            </a:pPr>
            <a:endParaRPr lang="en-US" sz="2400" dirty="0"/>
          </a:p>
          <a:p>
            <a:r>
              <a:rPr lang="en-US" sz="2400" dirty="0" smtClean="0"/>
              <a:t>Opportunities around administrative based data – bridge existing data gap – responding to SDG’s Indicator Framework</a:t>
            </a:r>
            <a:r>
              <a:rPr lang="en-US" dirty="0" smtClean="0"/>
              <a:t>;</a:t>
            </a:r>
          </a:p>
          <a:p>
            <a:pPr marL="0" indent="0">
              <a:buNone/>
            </a:pPr>
            <a:endParaRPr lang="en-US" dirty="0"/>
          </a:p>
          <a:p>
            <a:r>
              <a:rPr lang="en-US" sz="2400" dirty="0"/>
              <a:t>Challenges around administrative based Data in the developing </a:t>
            </a:r>
            <a:r>
              <a:rPr lang="en-US" sz="2400" dirty="0" smtClean="0"/>
              <a:t>Countries;</a:t>
            </a:r>
          </a:p>
          <a:p>
            <a:pPr marL="0" indent="0">
              <a:buNone/>
            </a:pPr>
            <a:endParaRPr lang="en-US" sz="2400" dirty="0"/>
          </a:p>
          <a:p>
            <a:r>
              <a:rPr lang="en-US" sz="2400" dirty="0"/>
              <a:t>E-Population Register in </a:t>
            </a:r>
            <a:r>
              <a:rPr lang="en-US" sz="2400" dirty="0" smtClean="0"/>
              <a:t>Tanzania</a:t>
            </a:r>
          </a:p>
          <a:p>
            <a:endParaRPr lang="en-US" sz="2400" dirty="0"/>
          </a:p>
          <a:p>
            <a:r>
              <a:rPr lang="en-US" sz="2400" dirty="0" smtClean="0"/>
              <a:t>The Forward Looking</a:t>
            </a:r>
            <a:endParaRPr lang="en-US" sz="2400" dirty="0"/>
          </a:p>
          <a:p>
            <a:endParaRPr lang="en-US" sz="2400" dirty="0"/>
          </a:p>
          <a:p>
            <a:endParaRPr lang="en-US" dirty="0"/>
          </a:p>
        </p:txBody>
      </p:sp>
    </p:spTree>
    <p:extLst>
      <p:ext uri="{BB962C8B-B14F-4D97-AF65-F5344CB8AC3E}">
        <p14:creationId xmlns:p14="http://schemas.microsoft.com/office/powerpoint/2010/main" val="8244420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
            <a:ext cx="6723062" cy="838199"/>
          </a:xfrm>
        </p:spPr>
        <p:txBody>
          <a:bodyPr/>
          <a:lstStyle/>
          <a:p>
            <a:r>
              <a:rPr lang="en-US" dirty="0" smtClean="0"/>
              <a:t>Background Information</a:t>
            </a:r>
            <a:endParaRPr lang="en-US" dirty="0"/>
          </a:p>
        </p:txBody>
      </p:sp>
      <p:sp>
        <p:nvSpPr>
          <p:cNvPr id="3" name="Content Placeholder 2"/>
          <p:cNvSpPr>
            <a:spLocks noGrp="1"/>
          </p:cNvSpPr>
          <p:nvPr>
            <p:ph idx="1"/>
          </p:nvPr>
        </p:nvSpPr>
        <p:spPr>
          <a:xfrm>
            <a:off x="228600" y="1143000"/>
            <a:ext cx="9067800" cy="4953000"/>
          </a:xfrm>
        </p:spPr>
        <p:txBody>
          <a:bodyPr/>
          <a:lstStyle/>
          <a:p>
            <a:r>
              <a:rPr lang="en-US" sz="2800" dirty="0" smtClean="0"/>
              <a:t>A</a:t>
            </a:r>
            <a:r>
              <a:rPr lang="en-US" sz="2800" dirty="0" smtClean="0">
                <a:solidFill>
                  <a:schemeClr val="tx1"/>
                </a:solidFill>
                <a:latin typeface="+mn-lt"/>
                <a:ea typeface="+mn-ea"/>
                <a:cs typeface="+mn-cs"/>
              </a:rPr>
              <a:t>dministrative </a:t>
            </a:r>
            <a:r>
              <a:rPr lang="en-US" sz="2800" dirty="0">
                <a:solidFill>
                  <a:schemeClr val="tx1"/>
                </a:solidFill>
                <a:latin typeface="+mn-lt"/>
                <a:ea typeface="+mn-ea"/>
                <a:cs typeface="+mn-cs"/>
              </a:rPr>
              <a:t>based data is the information collected primarily for administrative purposes. Government collects this type of data for the purposes of registration, transaction and record keeping, usually during the delivery of a </a:t>
            </a:r>
            <a:r>
              <a:rPr lang="en-US" sz="2800" dirty="0" smtClean="0">
                <a:solidFill>
                  <a:schemeClr val="tx1"/>
                </a:solidFill>
                <a:latin typeface="+mn-lt"/>
                <a:ea typeface="+mn-ea"/>
                <a:cs typeface="+mn-cs"/>
              </a:rPr>
              <a:t>service</a:t>
            </a:r>
          </a:p>
          <a:p>
            <a:pPr marL="0" indent="0">
              <a:buNone/>
            </a:pPr>
            <a:r>
              <a:rPr lang="en-US" sz="2800" dirty="0"/>
              <a:t> </a:t>
            </a:r>
            <a:r>
              <a:rPr lang="en-US" sz="2800" dirty="0" smtClean="0"/>
              <a:t>  to citizens</a:t>
            </a:r>
            <a:r>
              <a:rPr lang="en-US" sz="2800" dirty="0" smtClean="0">
                <a:solidFill>
                  <a:schemeClr val="tx1"/>
                </a:solidFill>
                <a:latin typeface="+mn-lt"/>
                <a:ea typeface="+mn-ea"/>
                <a:cs typeface="+mn-cs"/>
              </a:rPr>
              <a:t>.  </a:t>
            </a:r>
          </a:p>
          <a:p>
            <a:pPr marL="0" indent="0">
              <a:buNone/>
            </a:pPr>
            <a:endParaRPr lang="en-US" sz="2800" dirty="0"/>
          </a:p>
          <a:p>
            <a:pPr>
              <a:buFont typeface="Wingdings" charset="2"/>
              <a:buChar char="u"/>
            </a:pPr>
            <a:endParaRPr lang="en-US" sz="2800" dirty="0">
              <a:solidFill>
                <a:schemeClr val="tx1"/>
              </a:solidFill>
              <a:latin typeface="+mn-lt"/>
              <a:ea typeface="+mn-ea"/>
              <a:cs typeface="+mn-cs"/>
            </a:endParaRPr>
          </a:p>
          <a:p>
            <a:endParaRPr lang="en-US" dirty="0"/>
          </a:p>
        </p:txBody>
      </p:sp>
      <p:pic>
        <p:nvPicPr>
          <p:cNvPr id="5" name="Picture 4"/>
          <p:cNvPicPr>
            <a:picLocks noChangeAspect="1"/>
          </p:cNvPicPr>
          <p:nvPr/>
        </p:nvPicPr>
        <p:blipFill>
          <a:blip r:embed="rId2"/>
          <a:stretch>
            <a:fillRect/>
          </a:stretch>
        </p:blipFill>
        <p:spPr>
          <a:xfrm>
            <a:off x="7620000" y="3581400"/>
            <a:ext cx="1794933" cy="1295400"/>
          </a:xfrm>
          <a:prstGeom prst="rect">
            <a:avLst/>
          </a:prstGeom>
        </p:spPr>
      </p:pic>
      <p:sp>
        <p:nvSpPr>
          <p:cNvPr id="6" name="TextBox 5"/>
          <p:cNvSpPr txBox="1"/>
          <p:nvPr/>
        </p:nvSpPr>
        <p:spPr>
          <a:xfrm>
            <a:off x="6400801" y="4876800"/>
            <a:ext cx="2514600" cy="923330"/>
          </a:xfrm>
          <a:prstGeom prst="rect">
            <a:avLst/>
          </a:prstGeom>
          <a:solidFill>
            <a:srgbClr val="3366FF"/>
          </a:solidFill>
          <a:ln>
            <a:solidFill>
              <a:srgbClr val="FFFF00"/>
            </a:solidFill>
          </a:ln>
        </p:spPr>
        <p:txBody>
          <a:bodyPr wrap="square" rtlCol="0">
            <a:spAutoFit/>
          </a:bodyPr>
          <a:lstStyle/>
          <a:p>
            <a:r>
              <a:rPr lang="en-US" dirty="0" smtClean="0"/>
              <a:t> % of Population with access to safety and Clean Water</a:t>
            </a:r>
            <a:endParaRPr lang="en-US" dirty="0"/>
          </a:p>
        </p:txBody>
      </p:sp>
      <p:sp>
        <p:nvSpPr>
          <p:cNvPr id="7" name="Rounded Rectangular Callout 6"/>
          <p:cNvSpPr/>
          <p:nvPr/>
        </p:nvSpPr>
        <p:spPr bwMode="auto">
          <a:xfrm>
            <a:off x="7696200" y="4495800"/>
            <a:ext cx="228600" cy="381000"/>
          </a:xfrm>
          <a:prstGeom prst="wedgeRoundRectCallou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a typeface="ＭＳ Ｐゴシック" charset="0"/>
            </a:endParaRPr>
          </a:p>
        </p:txBody>
      </p:sp>
    </p:spTree>
    <p:extLst>
      <p:ext uri="{BB962C8B-B14F-4D97-AF65-F5344CB8AC3E}">
        <p14:creationId xmlns:p14="http://schemas.microsoft.com/office/powerpoint/2010/main" val="40920797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6383337" cy="1143000"/>
          </a:xfrm>
        </p:spPr>
        <p:txBody>
          <a:bodyPr/>
          <a:lstStyle/>
          <a:p>
            <a:r>
              <a:rPr lang="en-US" dirty="0" smtClean="0"/>
              <a:t>Fundamental Principles of Official Statistics</a:t>
            </a:r>
            <a:endParaRPr lang="en-US" dirty="0"/>
          </a:p>
        </p:txBody>
      </p:sp>
      <p:sp>
        <p:nvSpPr>
          <p:cNvPr id="3" name="Content Placeholder 2"/>
          <p:cNvSpPr>
            <a:spLocks noGrp="1"/>
          </p:cNvSpPr>
          <p:nvPr>
            <p:ph idx="1"/>
          </p:nvPr>
        </p:nvSpPr>
        <p:spPr>
          <a:xfrm>
            <a:off x="685800" y="2362200"/>
            <a:ext cx="7924800" cy="3900488"/>
          </a:xfrm>
        </p:spPr>
        <p:txBody>
          <a:bodyPr/>
          <a:lstStyle/>
          <a:p>
            <a:r>
              <a:rPr lang="en-US" sz="2800" dirty="0" smtClean="0"/>
              <a:t>Principle No</a:t>
            </a:r>
            <a:r>
              <a:rPr lang="en-US" sz="2800" dirty="0" smtClean="0"/>
              <a:t>. 5: </a:t>
            </a:r>
            <a:r>
              <a:rPr lang="en-US" sz="2800" dirty="0" smtClean="0"/>
              <a:t> Sources of Official Statistics FPO’s - build confidence of administrative –based data to be used to monitor performance auditing on going national, regional and global development plans.</a:t>
            </a:r>
          </a:p>
          <a:p>
            <a:endParaRPr lang="en-US" sz="2800" dirty="0"/>
          </a:p>
          <a:p>
            <a:r>
              <a:rPr lang="en-US" sz="2800" dirty="0" smtClean="0"/>
              <a:t>Big data, Open data ???</a:t>
            </a:r>
          </a:p>
          <a:p>
            <a:endParaRPr lang="en-US" sz="2800" dirty="0"/>
          </a:p>
        </p:txBody>
      </p:sp>
      <p:pic>
        <p:nvPicPr>
          <p:cNvPr id="5" name="Picture 8" descr="C:\Users\Ada\AppData\Local\Microsoft\Windows\Temporary Internet Files\Content.IE5\ZOUQ7FWM\blue-un-logo-vectorised-hi[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0320" y="0"/>
            <a:ext cx="2360613"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0850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63" y="685800"/>
            <a:ext cx="7772400" cy="1600199"/>
          </a:xfrm>
        </p:spPr>
        <p:txBody>
          <a:bodyPr/>
          <a:lstStyle/>
          <a:p>
            <a:r>
              <a:rPr lang="en-US" dirty="0" smtClean="0"/>
              <a:t>Challenges – </a:t>
            </a:r>
            <a:r>
              <a:rPr lang="en-US" sz="3200" dirty="0"/>
              <a:t>Building Confidence in the Administrative – Based Data Administrative –based data</a:t>
            </a:r>
          </a:p>
        </p:txBody>
      </p:sp>
      <p:sp>
        <p:nvSpPr>
          <p:cNvPr id="3" name="Content Placeholder 2"/>
          <p:cNvSpPr>
            <a:spLocks noGrp="1"/>
          </p:cNvSpPr>
          <p:nvPr>
            <p:ph idx="1"/>
          </p:nvPr>
        </p:nvSpPr>
        <p:spPr>
          <a:xfrm>
            <a:off x="685800" y="2286000"/>
            <a:ext cx="8458200" cy="4572000"/>
          </a:xfrm>
        </p:spPr>
        <p:txBody>
          <a:bodyPr/>
          <a:lstStyle/>
          <a:p>
            <a:r>
              <a:rPr lang="en-US" dirty="0" smtClean="0"/>
              <a:t>Legal aspect: Data are coming from the existing systems which lead to difficulties to retrieve data required to monitor the progress made; </a:t>
            </a:r>
          </a:p>
          <a:p>
            <a:r>
              <a:rPr lang="en-US" dirty="0"/>
              <a:t>conformity of concepts and definitions with international standards, some of the NSO’s lags behind to cope with new paradigm shifts such as big data and open data, technologies and analysis. </a:t>
            </a:r>
            <a:endParaRPr lang="en-US" dirty="0"/>
          </a:p>
        </p:txBody>
      </p:sp>
    </p:spTree>
    <p:extLst>
      <p:ext uri="{BB962C8B-B14F-4D97-AF65-F5344CB8AC3E}">
        <p14:creationId xmlns:p14="http://schemas.microsoft.com/office/powerpoint/2010/main" val="39672495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62" y="914400"/>
            <a:ext cx="8212137" cy="1219200"/>
          </a:xfrm>
        </p:spPr>
        <p:txBody>
          <a:bodyPr/>
          <a:lstStyle/>
          <a:p>
            <a:r>
              <a:rPr lang="en-US" dirty="0" smtClean="0"/>
              <a:t/>
            </a:r>
            <a:br>
              <a:rPr lang="en-US" dirty="0" smtClean="0"/>
            </a:br>
            <a:r>
              <a:rPr lang="en-US" dirty="0" smtClean="0"/>
              <a:t>Challenges </a:t>
            </a:r>
            <a:r>
              <a:rPr lang="en-US" dirty="0"/>
              <a:t>– Building Confidence in the Administrative – Based Data </a:t>
            </a:r>
            <a:r>
              <a:rPr lang="en-US" dirty="0" smtClean="0"/>
              <a:t/>
            </a:r>
            <a:br>
              <a:rPr lang="en-US" dirty="0" smtClean="0"/>
            </a:br>
            <a:endParaRPr lang="en-US" sz="3600" dirty="0"/>
          </a:p>
        </p:txBody>
      </p:sp>
      <p:sp>
        <p:nvSpPr>
          <p:cNvPr id="3" name="Content Placeholder 2"/>
          <p:cNvSpPr>
            <a:spLocks noGrp="1"/>
          </p:cNvSpPr>
          <p:nvPr>
            <p:ph idx="1"/>
          </p:nvPr>
        </p:nvSpPr>
        <p:spPr>
          <a:xfrm>
            <a:off x="228600" y="2438400"/>
            <a:ext cx="7772400" cy="2681288"/>
          </a:xfrm>
        </p:spPr>
        <p:txBody>
          <a:bodyPr/>
          <a:lstStyle/>
          <a:p>
            <a:r>
              <a:rPr lang="en-US" dirty="0"/>
              <a:t>Incompleteness and inaccuracy of records is a serious constraints pertaining production of administrative data. </a:t>
            </a:r>
            <a:endParaRPr lang="en-US" dirty="0"/>
          </a:p>
        </p:txBody>
      </p:sp>
      <p:pic>
        <p:nvPicPr>
          <p:cNvPr id="4" name="Picture 3"/>
          <p:cNvPicPr>
            <a:picLocks noChangeAspect="1"/>
          </p:cNvPicPr>
          <p:nvPr/>
        </p:nvPicPr>
        <p:blipFill>
          <a:blip r:embed="rId2"/>
          <a:stretch>
            <a:fillRect/>
          </a:stretch>
        </p:blipFill>
        <p:spPr>
          <a:xfrm>
            <a:off x="5334000" y="4343400"/>
            <a:ext cx="3168167" cy="2188464"/>
          </a:xfrm>
          <a:prstGeom prst="rect">
            <a:avLst/>
          </a:prstGeom>
        </p:spPr>
      </p:pic>
      <p:sp>
        <p:nvSpPr>
          <p:cNvPr id="10" name="Oval 9"/>
          <p:cNvSpPr/>
          <p:nvPr/>
        </p:nvSpPr>
        <p:spPr bwMode="auto">
          <a:xfrm>
            <a:off x="1066800" y="4114800"/>
            <a:ext cx="3429000" cy="19050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t>Use of Paper to register information from the Ministries still common in most of developing countries</a:t>
            </a:r>
            <a:endParaRPr kumimoji="0" lang="en-US" sz="1600" b="0" i="0" u="none" strike="noStrike" cap="none" normalizeH="0" baseline="0" dirty="0">
              <a:ln>
                <a:noFill/>
              </a:ln>
              <a:solidFill>
                <a:schemeClr val="tx1"/>
              </a:solidFill>
              <a:effectLst/>
            </a:endParaRPr>
          </a:p>
        </p:txBody>
      </p:sp>
      <p:cxnSp>
        <p:nvCxnSpPr>
          <p:cNvPr id="12" name="Straight Arrow Connector 11"/>
          <p:cNvCxnSpPr/>
          <p:nvPr/>
        </p:nvCxnSpPr>
        <p:spPr bwMode="auto">
          <a:xfrm>
            <a:off x="4495800" y="5105400"/>
            <a:ext cx="1151998" cy="468000"/>
          </a:xfrm>
          <a:prstGeom prst="straightConnector1">
            <a:avLst/>
          </a:prstGeom>
          <a:solidFill>
            <a:schemeClr val="accent1"/>
          </a:solidFill>
          <a:ln w="57150" cap="flat" cmpd="sng" algn="ctr">
            <a:solidFill>
              <a:srgbClr val="0000FF"/>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6910615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838200" y="457200"/>
            <a:ext cx="7332663" cy="45719"/>
          </a:xfrm>
        </p:spPr>
        <p:txBody>
          <a:bodyPr/>
          <a:lstStyle/>
          <a:p>
            <a:r>
              <a:rPr lang="en-US" dirty="0" smtClean="0"/>
              <a:t>– </a:t>
            </a:r>
            <a:endParaRPr lang="en-US" dirty="0"/>
          </a:p>
        </p:txBody>
      </p:sp>
      <p:sp>
        <p:nvSpPr>
          <p:cNvPr id="3" name="Content Placeholder 2"/>
          <p:cNvSpPr>
            <a:spLocks noGrp="1"/>
          </p:cNvSpPr>
          <p:nvPr>
            <p:ph idx="1"/>
          </p:nvPr>
        </p:nvSpPr>
        <p:spPr>
          <a:xfrm>
            <a:off x="914400" y="1371600"/>
            <a:ext cx="8077200" cy="4724400"/>
          </a:xfrm>
        </p:spPr>
        <p:txBody>
          <a:bodyPr/>
          <a:lstStyle/>
          <a:p>
            <a:r>
              <a:rPr lang="en-US" sz="2800" dirty="0"/>
              <a:t>Capacity of the staff to fill-out the forms, do some quality checks, and analyze the </a:t>
            </a:r>
            <a:r>
              <a:rPr lang="en-US" sz="2800" dirty="0" smtClean="0"/>
              <a:t>data still ; and </a:t>
            </a:r>
          </a:p>
          <a:p>
            <a:r>
              <a:rPr lang="en-US" sz="2800" dirty="0" smtClean="0"/>
              <a:t>Lack of political will to use data for evidence policy formulation and planning in some of the developing countries</a:t>
            </a:r>
            <a:endParaRPr lang="en-US" sz="2800" dirty="0"/>
          </a:p>
        </p:txBody>
      </p:sp>
      <p:pic>
        <p:nvPicPr>
          <p:cNvPr id="7" name="Picture 6" descr="skd188256sd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4114800"/>
            <a:ext cx="2362200" cy="2024462"/>
          </a:xfrm>
          <a:prstGeom prst="rect">
            <a:avLst/>
          </a:prstGeom>
        </p:spPr>
      </p:pic>
      <p:pic>
        <p:nvPicPr>
          <p:cNvPr id="8" name="Picture 7" descr="7321018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200400"/>
            <a:ext cx="1642872" cy="3493008"/>
          </a:xfrm>
          <a:prstGeom prst="rect">
            <a:avLst/>
          </a:prstGeom>
          <a:scene3d>
            <a:camera prst="orthographicFront"/>
            <a:lightRig rig="threePt" dir="t"/>
          </a:scene3d>
        </p:spPr>
      </p:pic>
      <p:sp>
        <p:nvSpPr>
          <p:cNvPr id="9" name="Oval 8"/>
          <p:cNvSpPr/>
          <p:nvPr/>
        </p:nvSpPr>
        <p:spPr bwMode="auto">
          <a:xfrm>
            <a:off x="7772400" y="4343400"/>
            <a:ext cx="1600200" cy="1447800"/>
          </a:xfrm>
          <a:prstGeom prst="ellipse">
            <a:avLst/>
          </a:prstGeom>
          <a:solidFill>
            <a:schemeClr val="accent1"/>
          </a:solidFill>
          <a:ln w="9525" cap="flat" cmpd="sng" algn="ctr">
            <a:solidFill>
              <a:schemeClr val="tx1"/>
            </a:solidFill>
            <a:prstDash val="solid"/>
            <a:round/>
            <a:headEnd type="none" w="med" len="med"/>
            <a:tailEnd type="none" w="med" len="med"/>
          </a:ln>
          <a:effectLst/>
          <a:scene3d>
            <a:camera prst="orthographicFront"/>
            <a:lightRig rig="threePt" dir="t"/>
          </a:scene3d>
          <a:sp3d>
            <a:bevelT w="19050"/>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b="1" dirty="0" smtClean="0"/>
              <a:t>e-Official Statisticians should revert the wheel – to gain political will</a:t>
            </a:r>
            <a:endParaRPr kumimoji="0" lang="en-US" sz="1000" b="1" i="0" u="none" strike="noStrike" cap="none" normalizeH="0" baseline="0" dirty="0">
              <a:ln>
                <a:noFill/>
              </a:ln>
              <a:solidFill>
                <a:schemeClr val="tx1"/>
              </a:solidFill>
              <a:effectLst/>
            </a:endParaRPr>
          </a:p>
        </p:txBody>
      </p:sp>
      <p:cxnSp>
        <p:nvCxnSpPr>
          <p:cNvPr id="11" name="Elbow Connector 10"/>
          <p:cNvCxnSpPr/>
          <p:nvPr/>
        </p:nvCxnSpPr>
        <p:spPr bwMode="auto">
          <a:xfrm>
            <a:off x="5334000" y="5486400"/>
            <a:ext cx="914400" cy="914400"/>
          </a:xfrm>
          <a:prstGeom prst="bentConnector3">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Elbow Connector 11"/>
          <p:cNvCxnSpPr/>
          <p:nvPr/>
        </p:nvCxnSpPr>
        <p:spPr bwMode="auto">
          <a:xfrm>
            <a:off x="7162800" y="3581400"/>
            <a:ext cx="914400" cy="914400"/>
          </a:xfrm>
          <a:prstGeom prst="bentConnector3">
            <a:avLst>
              <a:gd name="adj1" fmla="val 66667"/>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p:cNvSpPr txBox="1"/>
          <p:nvPr/>
        </p:nvSpPr>
        <p:spPr>
          <a:xfrm>
            <a:off x="2201333" y="508000"/>
            <a:ext cx="1891138" cy="523220"/>
          </a:xfrm>
          <a:prstGeom prst="rect">
            <a:avLst/>
          </a:prstGeom>
          <a:noFill/>
        </p:spPr>
        <p:txBody>
          <a:bodyPr wrap="none" rtlCol="0">
            <a:spAutoFit/>
          </a:bodyPr>
          <a:lstStyle/>
          <a:p>
            <a:r>
              <a:rPr lang="en-US" sz="2800" dirty="0" smtClean="0"/>
              <a:t>Challenges</a:t>
            </a:r>
            <a:endParaRPr lang="en-US" sz="2800" dirty="0"/>
          </a:p>
        </p:txBody>
      </p:sp>
    </p:spTree>
    <p:extLst>
      <p:ext uri="{BB962C8B-B14F-4D97-AF65-F5344CB8AC3E}">
        <p14:creationId xmlns:p14="http://schemas.microsoft.com/office/powerpoint/2010/main" val="24233456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E-Population Register In Tanzania – Improvement of Administrative Based Data at LGA</a:t>
            </a:r>
            <a:endParaRPr lang="en-US" sz="3200" dirty="0"/>
          </a:p>
        </p:txBody>
      </p:sp>
      <p:sp>
        <p:nvSpPr>
          <p:cNvPr id="3" name="Content Placeholder 2"/>
          <p:cNvSpPr>
            <a:spLocks noGrp="1"/>
          </p:cNvSpPr>
          <p:nvPr>
            <p:ph idx="1"/>
          </p:nvPr>
        </p:nvSpPr>
        <p:spPr/>
        <p:txBody>
          <a:bodyPr/>
          <a:lstStyle/>
          <a:p>
            <a:r>
              <a:rPr lang="en-US" dirty="0" smtClean="0"/>
              <a:t>Graduating from paper based data into electronic data system – Use of mobile technology both on and offline during data capture at household level;</a:t>
            </a:r>
          </a:p>
          <a:p>
            <a:r>
              <a:rPr lang="en-US" dirty="0"/>
              <a:t>Routine data collection </a:t>
            </a:r>
            <a:r>
              <a:rPr lang="en-US" dirty="0" smtClean="0"/>
              <a:t>tool in Tanzania</a:t>
            </a:r>
            <a:endParaRPr lang="en-US" dirty="0"/>
          </a:p>
          <a:p>
            <a:endParaRPr lang="en-US" dirty="0"/>
          </a:p>
        </p:txBody>
      </p:sp>
    </p:spTree>
    <p:extLst>
      <p:ext uri="{BB962C8B-B14F-4D97-AF65-F5344CB8AC3E}">
        <p14:creationId xmlns:p14="http://schemas.microsoft.com/office/powerpoint/2010/main" val="3656351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e-PRS as a working tool</a:t>
            </a:r>
            <a:endParaRPr lang="en-US" dirty="0"/>
          </a:p>
        </p:txBody>
      </p:sp>
      <p:sp>
        <p:nvSpPr>
          <p:cNvPr id="3" name="Content Placeholder 2"/>
          <p:cNvSpPr>
            <a:spLocks noGrp="1"/>
          </p:cNvSpPr>
          <p:nvPr>
            <p:ph idx="1"/>
          </p:nvPr>
        </p:nvSpPr>
        <p:spPr/>
        <p:txBody>
          <a:bodyPr/>
          <a:lstStyle/>
          <a:p>
            <a:pPr marL="82550" indent="0">
              <a:buFont typeface="Wingdings 2" charset="0"/>
              <a:buNone/>
              <a:defRPr/>
            </a:pPr>
            <a:r>
              <a:rPr lang="en-US" dirty="0" smtClean="0"/>
              <a:t>Tanzania Administrative Hierarchy:</a:t>
            </a:r>
          </a:p>
          <a:p>
            <a:pPr>
              <a:defRPr/>
            </a:pPr>
            <a:r>
              <a:rPr lang="en-US" dirty="0" smtClean="0"/>
              <a:t>National level</a:t>
            </a:r>
          </a:p>
          <a:p>
            <a:pPr>
              <a:defRPr/>
            </a:pPr>
            <a:r>
              <a:rPr lang="en-US" dirty="0" smtClean="0"/>
              <a:t>Regional level</a:t>
            </a:r>
          </a:p>
          <a:p>
            <a:pPr>
              <a:defRPr/>
            </a:pPr>
            <a:r>
              <a:rPr lang="en-US" dirty="0" err="1" smtClean="0"/>
              <a:t>Distric</a:t>
            </a:r>
            <a:r>
              <a:rPr lang="en-US" dirty="0" smtClean="0"/>
              <a:t> level</a:t>
            </a:r>
          </a:p>
          <a:p>
            <a:pPr>
              <a:defRPr/>
            </a:pPr>
            <a:r>
              <a:rPr lang="en-US" dirty="0" smtClean="0"/>
              <a:t>Ward level</a:t>
            </a:r>
          </a:p>
          <a:p>
            <a:pPr>
              <a:defRPr/>
            </a:pPr>
            <a:r>
              <a:rPr lang="en-US" dirty="0" smtClean="0"/>
              <a:t>Village level</a:t>
            </a:r>
          </a:p>
          <a:p>
            <a:pPr>
              <a:defRPr/>
            </a:pPr>
            <a:r>
              <a:rPr lang="en-US" dirty="0" smtClean="0"/>
              <a:t>Sub-village level </a:t>
            </a:r>
          </a:p>
        </p:txBody>
      </p:sp>
    </p:spTree>
    <p:extLst>
      <p:ext uri="{BB962C8B-B14F-4D97-AF65-F5344CB8AC3E}">
        <p14:creationId xmlns:p14="http://schemas.microsoft.com/office/powerpoint/2010/main" val="11918910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M01069026">
  <a:themeElements>
    <a:clrScheme name="Office Theme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Office Theme">
      <a:majorFont>
        <a:latin typeface="Times New Roman"/>
        <a:ea typeface="ＭＳ Ｐゴシック"/>
        <a:cs typeface="Tahoma"/>
      </a:majorFont>
      <a:minorFont>
        <a:latin typeface="Tahoma"/>
        <a:ea typeface="ＭＳ Ｐゴシック"/>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ea typeface="ＭＳ Ｐゴシック" charset="0"/>
          </a:defRPr>
        </a:defPPr>
      </a:lstStyle>
    </a:lnDef>
  </a:objectDefaults>
  <a:extraClrSchemeLst>
    <a:extraClrScheme>
      <a:clrScheme name="Office Theme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Office Theme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Office Theme 8">
        <a:dk1>
          <a:srgbClr val="1B3753"/>
        </a:dk1>
        <a:lt1>
          <a:srgbClr val="FFFFFF"/>
        </a:lt1>
        <a:dk2>
          <a:srgbClr val="009999"/>
        </a:dk2>
        <a:lt2>
          <a:srgbClr val="FFF385"/>
        </a:lt2>
        <a:accent1>
          <a:srgbClr val="9AE6C0"/>
        </a:accent1>
        <a:accent2>
          <a:srgbClr val="0099CC"/>
        </a:accent2>
        <a:accent3>
          <a:srgbClr val="AACACA"/>
        </a:accent3>
        <a:accent4>
          <a:srgbClr val="DADADA"/>
        </a:accent4>
        <a:accent5>
          <a:srgbClr val="CAF0DC"/>
        </a:accent5>
        <a:accent6>
          <a:srgbClr val="008AB9"/>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Office Theme 9">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338</TotalTime>
  <Words>573</Words>
  <Application>Microsoft Macintosh PowerPoint</Application>
  <PresentationFormat>On-screen Show (4:3)</PresentationFormat>
  <Paragraphs>75</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TM01069026</vt:lpstr>
      <vt:lpstr>Session 1-2: Building Confidence in the Administrative – Based Data – A Case of United Republic of Tanzania </vt:lpstr>
      <vt:lpstr>Contents</vt:lpstr>
      <vt:lpstr>Background Information</vt:lpstr>
      <vt:lpstr>Fundamental Principles of Official Statistics</vt:lpstr>
      <vt:lpstr>Challenges – Building Confidence in the Administrative – Based Data Administrative –based data</vt:lpstr>
      <vt:lpstr> Challenges – Building Confidence in the Administrative – Based Data  </vt:lpstr>
      <vt:lpstr>– </vt:lpstr>
      <vt:lpstr>E-Population Register In Tanzania – Improvement of Administrative Based Data at LGA</vt:lpstr>
      <vt:lpstr>e-PRS as a working tool</vt:lpstr>
      <vt:lpstr>PowerPoint Presentation</vt:lpstr>
      <vt:lpstr>Send SMS to all village/HH</vt:lpstr>
      <vt:lpstr>Call an individual/SMS</vt:lpstr>
      <vt:lpstr>Location of HH</vt:lpstr>
      <vt:lpstr>Distance and path to visit the HH</vt:lpstr>
      <vt:lpstr>At sub village level</vt:lpstr>
      <vt:lpstr>Children Under Five</vt:lpstr>
      <vt:lpstr>The Way Forward and Conclusion</vt:lpstr>
      <vt:lpstr>The Way Forward and Conclusion</vt:lpstr>
      <vt:lpstr>END – Take Away from this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1-2: Building Confidence in the Administrative – Based Data – A Case of United Republic of Tanzania </dc:title>
  <dc:subject/>
  <dc:creator/>
  <cp:keywords/>
  <dc:description/>
  <cp:lastModifiedBy>User</cp:lastModifiedBy>
  <cp:revision>43</cp:revision>
  <cp:lastPrinted>1601-01-01T00:00:00Z</cp:lastPrinted>
  <dcterms:created xsi:type="dcterms:W3CDTF">1601-01-01T00:00:00Z</dcterms:created>
  <dcterms:modified xsi:type="dcterms:W3CDTF">2017-09-30T10:37:52Z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TC010690261033</vt:lpwstr>
  </property>
</Properties>
</file>